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IBM Plex Sans" charset="1" panose="020B0503050203000203"/>
      <p:regular r:id="rId11"/>
    </p:embeddedFont>
    <p:embeddedFont>
      <p:font typeface="IBM Plex Sans Bold" charset="1" panose="020B0803050203000203"/>
      <p:regular r:id="rId12"/>
    </p:embeddedFont>
    <p:embeddedFont>
      <p:font typeface="IBM Plex Sans Italics" charset="1" panose="020B0503050203000203"/>
      <p:regular r:id="rId13"/>
    </p:embeddedFont>
    <p:embeddedFont>
      <p:font typeface="IBM Plex Sans Bold Italics" charset="1" panose="020B0803050203000203"/>
      <p:regular r:id="rId14"/>
    </p:embeddedFont>
    <p:embeddedFont>
      <p:font typeface="IBM Plex Sans Thin" charset="1" panose="020B0203050203000203"/>
      <p:regular r:id="rId15"/>
    </p:embeddedFont>
    <p:embeddedFont>
      <p:font typeface="IBM Plex Sans Thin Italics" charset="1" panose="020B0203050203000203"/>
      <p:regular r:id="rId16"/>
    </p:embeddedFont>
    <p:embeddedFont>
      <p:font typeface="IBM Plex Sans Medium" charset="1" panose="020B0603050203000203"/>
      <p:regular r:id="rId17"/>
    </p:embeddedFont>
    <p:embeddedFont>
      <p:font typeface="IBM Plex Sans Medium Italics" charset="1" panose="020B0603050203000203"/>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Open Sauce Bold Italics" charset="1" panose="00000800000000000000"/>
      <p:regular r:id="rId22"/>
    </p:embeddedFont>
    <p:embeddedFont>
      <p:font typeface="Open Sauce Light" charset="1" panose="00000400000000000000"/>
      <p:regular r:id="rId23"/>
    </p:embeddedFont>
    <p:embeddedFont>
      <p:font typeface="Open Sauce Light Italics" charset="1" panose="00000400000000000000"/>
      <p:regular r:id="rId24"/>
    </p:embeddedFont>
    <p:embeddedFont>
      <p:font typeface="Open Sauce Medium" charset="1" panose="00000600000000000000"/>
      <p:regular r:id="rId25"/>
    </p:embeddedFont>
    <p:embeddedFont>
      <p:font typeface="Open Sauce Medium Italics" charset="1" panose="000006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Heavy" charset="1" panose="00000A00000000000000"/>
      <p:regular r:id="rId29"/>
    </p:embeddedFont>
    <p:embeddedFont>
      <p:font typeface="Open Sauce Heavy Italics" charset="1" panose="00000A00000000000000"/>
      <p:regular r:id="rId30"/>
    </p:embeddedFont>
    <p:embeddedFont>
      <p:font typeface="Be Vietnam" charset="1" panose="00000500000000000000"/>
      <p:regular r:id="rId31"/>
    </p:embeddedFont>
    <p:embeddedFont>
      <p:font typeface="Be Vietnam Italics" charset="1" panose="00000500000000000000"/>
      <p:regular r:id="rId32"/>
    </p:embeddedFont>
    <p:embeddedFont>
      <p:font typeface="Be Vietnam Thin" charset="1" panose="00000200000000000000"/>
      <p:regular r:id="rId33"/>
    </p:embeddedFont>
    <p:embeddedFont>
      <p:font typeface="Be Vietnam Thin Italics" charset="1" panose="00000300000000000000"/>
      <p:regular r:id="rId34"/>
    </p:embeddedFont>
    <p:embeddedFont>
      <p:font typeface="Be Vietnam Medium" charset="1" panose="00000600000000000000"/>
      <p:regular r:id="rId35"/>
    </p:embeddedFont>
    <p:embeddedFont>
      <p:font typeface="Be Vietnam Medium Italics" charset="1" panose="00000600000000000000"/>
      <p:regular r:id="rId36"/>
    </p:embeddedFont>
    <p:embeddedFont>
      <p:font typeface="Be Vietnam Ultra-Bold" charset="1" panose="00000900000000000000"/>
      <p:regular r:id="rId37"/>
    </p:embeddedFont>
    <p:embeddedFont>
      <p:font typeface="Be Vietnam Ultra-Bold Italics" charset="1" panose="000009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597340">
            <a:off x="4884633" y="2639529"/>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208645">
            <a:off x="10271936" y="464842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93204" y="666828"/>
            <a:ext cx="3182926" cy="885432"/>
          </a:xfrm>
          <a:custGeom>
            <a:avLst/>
            <a:gdLst/>
            <a:ahLst/>
            <a:cxnLst/>
            <a:rect r="r" b="b" t="t" l="l"/>
            <a:pathLst>
              <a:path h="885432" w="3182926">
                <a:moveTo>
                  <a:pt x="0" y="0"/>
                </a:moveTo>
                <a:lnTo>
                  <a:pt x="3182926" y="0"/>
                </a:lnTo>
                <a:lnTo>
                  <a:pt x="3182926" y="885432"/>
                </a:lnTo>
                <a:lnTo>
                  <a:pt x="0" y="885432"/>
                </a:lnTo>
                <a:lnTo>
                  <a:pt x="0" y="0"/>
                </a:lnTo>
                <a:close/>
              </a:path>
            </a:pathLst>
          </a:custGeom>
          <a:blipFill>
            <a:blip r:embed="rId5"/>
            <a:stretch>
              <a:fillRect l="0" t="0" r="0" b="0"/>
            </a:stretch>
          </a:blipFill>
        </p:spPr>
      </p:sp>
      <p:sp>
        <p:nvSpPr>
          <p:cNvPr name="Freeform 6" id="6"/>
          <p:cNvSpPr/>
          <p:nvPr/>
        </p:nvSpPr>
        <p:spPr>
          <a:xfrm flipH="false" flipV="false" rot="0">
            <a:off x="302502" y="192456"/>
            <a:ext cx="1786788" cy="1786788"/>
          </a:xfrm>
          <a:custGeom>
            <a:avLst/>
            <a:gdLst/>
            <a:ahLst/>
            <a:cxnLst/>
            <a:rect r="r" b="b" t="t" l="l"/>
            <a:pathLst>
              <a:path h="1786788" w="1786788">
                <a:moveTo>
                  <a:pt x="0" y="0"/>
                </a:moveTo>
                <a:lnTo>
                  <a:pt x="1786787" y="0"/>
                </a:lnTo>
                <a:lnTo>
                  <a:pt x="1786787" y="1786788"/>
                </a:lnTo>
                <a:lnTo>
                  <a:pt x="0" y="1786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786123"/>
            <a:ext cx="11078006" cy="458289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OLIST ECOMMERCE ANALYSIS</a:t>
            </a:r>
          </a:p>
        </p:txBody>
      </p:sp>
      <p:sp>
        <p:nvSpPr>
          <p:cNvPr name="TextBox 8" id="8"/>
          <p:cNvSpPr txBox="true"/>
          <p:nvPr/>
        </p:nvSpPr>
        <p:spPr>
          <a:xfrm rot="0">
            <a:off x="1152022" y="2335923"/>
            <a:ext cx="3244797" cy="481300"/>
          </a:xfrm>
          <a:prstGeom prst="rect">
            <a:avLst/>
          </a:prstGeom>
        </p:spPr>
        <p:txBody>
          <a:bodyPr anchor="t" rtlCol="false" tIns="0" lIns="0" bIns="0" rIns="0">
            <a:spAutoFit/>
          </a:bodyPr>
          <a:lstStyle/>
          <a:p>
            <a:pPr>
              <a:lnSpc>
                <a:spcPts val="3921"/>
              </a:lnSpc>
              <a:spcBef>
                <a:spcPct val="0"/>
              </a:spcBef>
            </a:pPr>
            <a:r>
              <a:rPr lang="en-US" sz="2801">
                <a:solidFill>
                  <a:srgbClr val="F8F8F8"/>
                </a:solidFill>
                <a:latin typeface="IBM Plex Sans Bold"/>
              </a:rPr>
              <a:t>Group 3's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95017" y="131320"/>
            <a:ext cx="17824835" cy="1794759"/>
            <a:chOff x="0" y="0"/>
            <a:chExt cx="4694607" cy="472694"/>
          </a:xfrm>
        </p:grpSpPr>
        <p:sp>
          <p:nvSpPr>
            <p:cNvPr name="Freeform 3" id="3"/>
            <p:cNvSpPr/>
            <p:nvPr/>
          </p:nvSpPr>
          <p:spPr>
            <a:xfrm flipH="false" flipV="false" rot="0">
              <a:off x="0" y="0"/>
              <a:ext cx="4694607" cy="472694"/>
            </a:xfrm>
            <a:custGeom>
              <a:avLst/>
              <a:gdLst/>
              <a:ahLst/>
              <a:cxnLst/>
              <a:rect r="r" b="b" t="t" l="l"/>
              <a:pathLst>
                <a:path h="472694" w="4694607">
                  <a:moveTo>
                    <a:pt x="10858" y="0"/>
                  </a:moveTo>
                  <a:lnTo>
                    <a:pt x="4683749" y="0"/>
                  </a:lnTo>
                  <a:cubicBezTo>
                    <a:pt x="4686628" y="0"/>
                    <a:pt x="4689390" y="1144"/>
                    <a:pt x="4691426" y="3180"/>
                  </a:cubicBezTo>
                  <a:cubicBezTo>
                    <a:pt x="4693463" y="5217"/>
                    <a:pt x="4694607" y="7979"/>
                    <a:pt x="4694607" y="10858"/>
                  </a:cubicBezTo>
                  <a:lnTo>
                    <a:pt x="4694607" y="461835"/>
                  </a:lnTo>
                  <a:cubicBezTo>
                    <a:pt x="4694607" y="464715"/>
                    <a:pt x="4693463" y="467477"/>
                    <a:pt x="4691426" y="469513"/>
                  </a:cubicBezTo>
                  <a:cubicBezTo>
                    <a:pt x="4689390" y="471550"/>
                    <a:pt x="4686628" y="472694"/>
                    <a:pt x="4683749" y="472694"/>
                  </a:cubicBezTo>
                  <a:lnTo>
                    <a:pt x="10858" y="472694"/>
                  </a:lnTo>
                  <a:cubicBezTo>
                    <a:pt x="7979" y="472694"/>
                    <a:pt x="5217" y="471550"/>
                    <a:pt x="3180" y="469513"/>
                  </a:cubicBezTo>
                  <a:cubicBezTo>
                    <a:pt x="1144" y="467477"/>
                    <a:pt x="0" y="464715"/>
                    <a:pt x="0" y="461835"/>
                  </a:cubicBezTo>
                  <a:lnTo>
                    <a:pt x="0" y="10858"/>
                  </a:lnTo>
                  <a:cubicBezTo>
                    <a:pt x="0" y="7979"/>
                    <a:pt x="1144" y="5217"/>
                    <a:pt x="3180" y="3180"/>
                  </a:cubicBezTo>
                  <a:cubicBezTo>
                    <a:pt x="5217" y="1144"/>
                    <a:pt x="7979" y="0"/>
                    <a:pt x="10858" y="0"/>
                  </a:cubicBezTo>
                  <a:close/>
                </a:path>
              </a:pathLst>
            </a:custGeom>
            <a:solidFill>
              <a:srgbClr val="FF007E">
                <a:alpha val="92941"/>
              </a:srgbClr>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36566" y="513650"/>
            <a:ext cx="18288000" cy="815106"/>
          </a:xfrm>
          <a:prstGeom prst="rect">
            <a:avLst/>
          </a:prstGeom>
        </p:spPr>
        <p:txBody>
          <a:bodyPr anchor="t" rtlCol="false" tIns="0" lIns="0" bIns="0" rIns="0">
            <a:spAutoFit/>
          </a:bodyPr>
          <a:lstStyle/>
          <a:p>
            <a:pPr algn="ctr" marL="0" indent="0" lvl="0">
              <a:lnSpc>
                <a:spcPts val="6569"/>
              </a:lnSpc>
              <a:spcBef>
                <a:spcPct val="0"/>
              </a:spcBef>
            </a:pPr>
            <a:r>
              <a:rPr lang="en-US" sz="4760" spc="166">
                <a:solidFill>
                  <a:srgbClr val="F8F8F8"/>
                </a:solidFill>
                <a:latin typeface="Archivo Black"/>
              </a:rPr>
              <a:t>AVERAGE SHIPPING DAYS VS REVIEW SCORE</a:t>
            </a:r>
          </a:p>
        </p:txBody>
      </p:sp>
      <p:sp>
        <p:nvSpPr>
          <p:cNvPr name="Freeform 6" id="6"/>
          <p:cNvSpPr/>
          <p:nvPr/>
        </p:nvSpPr>
        <p:spPr>
          <a:xfrm flipH="false" flipV="false" rot="0">
            <a:off x="153643" y="3444662"/>
            <a:ext cx="7936220" cy="4852963"/>
          </a:xfrm>
          <a:custGeom>
            <a:avLst/>
            <a:gdLst/>
            <a:ahLst/>
            <a:cxnLst/>
            <a:rect r="r" b="b" t="t" l="l"/>
            <a:pathLst>
              <a:path h="4852963" w="7936220">
                <a:moveTo>
                  <a:pt x="0" y="0"/>
                </a:moveTo>
                <a:lnTo>
                  <a:pt x="7936220" y="0"/>
                </a:lnTo>
                <a:lnTo>
                  <a:pt x="7936220" y="4852964"/>
                </a:lnTo>
                <a:lnTo>
                  <a:pt x="0" y="4852964"/>
                </a:lnTo>
                <a:lnTo>
                  <a:pt x="0" y="0"/>
                </a:lnTo>
                <a:close/>
              </a:path>
            </a:pathLst>
          </a:custGeom>
          <a:blipFill>
            <a:blip r:embed="rId2"/>
            <a:stretch>
              <a:fillRect l="-6021" t="-8439" r="-4300" b="0"/>
            </a:stretch>
          </a:blipFill>
        </p:spPr>
      </p:sp>
      <p:sp>
        <p:nvSpPr>
          <p:cNvPr name="TextBox 7" id="7"/>
          <p:cNvSpPr txBox="true"/>
          <p:nvPr/>
        </p:nvSpPr>
        <p:spPr>
          <a:xfrm rot="0">
            <a:off x="8089863" y="2213900"/>
            <a:ext cx="9855544" cy="7577460"/>
          </a:xfrm>
          <a:prstGeom prst="rect">
            <a:avLst/>
          </a:prstGeom>
        </p:spPr>
        <p:txBody>
          <a:bodyPr anchor="t" rtlCol="false" tIns="0" lIns="0" bIns="0" rIns="0">
            <a:spAutoFit/>
          </a:bodyPr>
          <a:lstStyle/>
          <a:p>
            <a:pPr marL="532960" indent="-266480" lvl="1">
              <a:lnSpc>
                <a:spcPts val="4221"/>
              </a:lnSpc>
              <a:buFont typeface="Arial"/>
              <a:buChar char="•"/>
            </a:pPr>
            <a:r>
              <a:rPr lang="en-US" sz="2468" spc="278">
                <a:solidFill>
                  <a:srgbClr val="01003B"/>
                </a:solidFill>
                <a:latin typeface="Be Vietnam"/>
              </a:rPr>
              <a:t>After analyzing the data, we found that the </a:t>
            </a:r>
            <a:r>
              <a:rPr lang="en-US" sz="2468" spc="278">
                <a:solidFill>
                  <a:srgbClr val="01003B"/>
                </a:solidFill>
                <a:latin typeface="Be Vietnam Ultra-Bold"/>
              </a:rPr>
              <a:t>average shipping days for review scores 1 to 5 is from 21 to 11</a:t>
            </a:r>
            <a:r>
              <a:rPr lang="en-US" sz="2468" spc="278">
                <a:solidFill>
                  <a:srgbClr val="01003B"/>
                </a:solidFill>
                <a:latin typeface="Be Vietnam"/>
              </a:rPr>
              <a:t>. This metric provides insights into the typical time it takes for orders to be delivered to customers.</a:t>
            </a:r>
          </a:p>
          <a:p>
            <a:pPr marL="532960" indent="-266480" lvl="1">
              <a:lnSpc>
                <a:spcPts val="4221"/>
              </a:lnSpc>
              <a:buFont typeface="Arial"/>
              <a:buChar char="•"/>
            </a:pPr>
            <a:r>
              <a:rPr lang="en-US" sz="2468" spc="278">
                <a:solidFill>
                  <a:srgbClr val="01003B"/>
                </a:solidFill>
                <a:latin typeface="Be Vietnam"/>
              </a:rPr>
              <a:t>The findings underscore the significance of </a:t>
            </a:r>
            <a:r>
              <a:rPr lang="en-US" sz="2468" spc="278">
                <a:solidFill>
                  <a:srgbClr val="01003B"/>
                </a:solidFill>
                <a:latin typeface="Be Vietnam Ultra-Bold"/>
              </a:rPr>
              <a:t>efficient shipping processes</a:t>
            </a:r>
            <a:r>
              <a:rPr lang="en-US" sz="2468" spc="278">
                <a:solidFill>
                  <a:srgbClr val="01003B"/>
                </a:solidFill>
                <a:latin typeface="Be Vietnam"/>
              </a:rPr>
              <a:t>. Timely deliveries play a crucial role in meeting customer expectations and ensuring </a:t>
            </a:r>
            <a:r>
              <a:rPr lang="en-US" sz="2468" spc="278">
                <a:solidFill>
                  <a:srgbClr val="01003B"/>
                </a:solidFill>
                <a:latin typeface="Be Vietnam Ultra-Bold"/>
              </a:rPr>
              <a:t>positive reviews</a:t>
            </a:r>
            <a:r>
              <a:rPr lang="en-US" sz="2468" spc="278">
                <a:solidFill>
                  <a:srgbClr val="01003B"/>
                </a:solidFill>
                <a:latin typeface="Be Vietnam"/>
              </a:rPr>
              <a:t>, leading to </a:t>
            </a:r>
            <a:r>
              <a:rPr lang="en-US" sz="2468" spc="278">
                <a:solidFill>
                  <a:srgbClr val="01003B"/>
                </a:solidFill>
                <a:latin typeface="Be Vietnam Ultra-Bold"/>
              </a:rPr>
              <a:t>customer loyalty</a:t>
            </a:r>
            <a:r>
              <a:rPr lang="en-US" sz="2468" spc="278">
                <a:solidFill>
                  <a:srgbClr val="01003B"/>
                </a:solidFill>
                <a:latin typeface="Be Vietnam"/>
              </a:rPr>
              <a:t> and </a:t>
            </a:r>
            <a:r>
              <a:rPr lang="en-US" sz="2468" spc="278">
                <a:solidFill>
                  <a:srgbClr val="01003B"/>
                </a:solidFill>
                <a:latin typeface="Be Vietnam Ultra-Bold"/>
              </a:rPr>
              <a:t>repeat business.</a:t>
            </a:r>
          </a:p>
          <a:p>
            <a:pPr marL="576139" indent="-288069" lvl="1">
              <a:lnSpc>
                <a:spcPts val="4563"/>
              </a:lnSpc>
              <a:buFont typeface="Arial"/>
              <a:buChar char="•"/>
            </a:pPr>
            <a:r>
              <a:rPr lang="en-US" sz="2668" spc="301">
                <a:solidFill>
                  <a:srgbClr val="01003B"/>
                </a:solidFill>
                <a:latin typeface="Be Vietnam"/>
              </a:rPr>
              <a:t>Conduct sentiment analysis on customer reviews to identify specific shipping-related factors that contribute to </a:t>
            </a:r>
            <a:r>
              <a:rPr lang="en-US" sz="2668" spc="301">
                <a:solidFill>
                  <a:srgbClr val="01003B"/>
                </a:solidFill>
                <a:latin typeface="Be Vietnam Ultra-Bold"/>
              </a:rPr>
              <a:t>positive or negative experiences.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675452" y="413159"/>
            <a:ext cx="2620056" cy="1044502"/>
            <a:chOff x="0" y="0"/>
            <a:chExt cx="3493408" cy="1392669"/>
          </a:xfrm>
        </p:grpSpPr>
        <p:grpSp>
          <p:nvGrpSpPr>
            <p:cNvPr name="Group 4" id="4"/>
            <p:cNvGrpSpPr/>
            <p:nvPr/>
          </p:nvGrpSpPr>
          <p:grpSpPr>
            <a:xfrm rot="0">
              <a:off x="0" y="0"/>
              <a:ext cx="3493408" cy="1392669"/>
              <a:chOff x="0" y="0"/>
              <a:chExt cx="812800" cy="324028"/>
            </a:xfrm>
          </p:grpSpPr>
          <p:sp>
            <p:nvSpPr>
              <p:cNvPr name="Freeform 5" id="5"/>
              <p:cNvSpPr/>
              <p:nvPr/>
            </p:nvSpPr>
            <p:spPr>
              <a:xfrm flipH="false" flipV="false" rot="0">
                <a:off x="0" y="0"/>
                <a:ext cx="812800" cy="324028"/>
              </a:xfrm>
              <a:custGeom>
                <a:avLst/>
                <a:gdLst/>
                <a:ahLst/>
                <a:cxnLst/>
                <a:rect r="r" b="b" t="t" l="l"/>
                <a:pathLst>
                  <a:path h="324028" w="812800">
                    <a:moveTo>
                      <a:pt x="50173" y="0"/>
                    </a:moveTo>
                    <a:lnTo>
                      <a:pt x="762627" y="0"/>
                    </a:lnTo>
                    <a:cubicBezTo>
                      <a:pt x="775934" y="0"/>
                      <a:pt x="788695" y="5286"/>
                      <a:pt x="798105" y="14695"/>
                    </a:cubicBezTo>
                    <a:cubicBezTo>
                      <a:pt x="807514" y="24105"/>
                      <a:pt x="812800" y="36866"/>
                      <a:pt x="812800" y="50173"/>
                    </a:cubicBezTo>
                    <a:lnTo>
                      <a:pt x="812800" y="273855"/>
                    </a:lnTo>
                    <a:cubicBezTo>
                      <a:pt x="812800" y="287162"/>
                      <a:pt x="807514" y="299923"/>
                      <a:pt x="798105" y="309332"/>
                    </a:cubicBezTo>
                    <a:cubicBezTo>
                      <a:pt x="788695" y="318742"/>
                      <a:pt x="775934" y="324028"/>
                      <a:pt x="762627" y="324028"/>
                    </a:cubicBezTo>
                    <a:lnTo>
                      <a:pt x="50173" y="324028"/>
                    </a:lnTo>
                    <a:cubicBezTo>
                      <a:pt x="36866" y="324028"/>
                      <a:pt x="24105" y="318742"/>
                      <a:pt x="14695" y="309332"/>
                    </a:cubicBezTo>
                    <a:cubicBezTo>
                      <a:pt x="5286" y="299923"/>
                      <a:pt x="0" y="287162"/>
                      <a:pt x="0" y="273855"/>
                    </a:cubicBezTo>
                    <a:lnTo>
                      <a:pt x="0" y="50173"/>
                    </a:lnTo>
                    <a:cubicBezTo>
                      <a:pt x="0" y="36866"/>
                      <a:pt x="5286" y="24105"/>
                      <a:pt x="14695" y="14695"/>
                    </a:cubicBezTo>
                    <a:cubicBezTo>
                      <a:pt x="24105" y="5286"/>
                      <a:pt x="36866" y="0"/>
                      <a:pt x="50173" y="0"/>
                    </a:cubicBezTo>
                    <a:close/>
                  </a:path>
                </a:pathLst>
              </a:custGeom>
              <a:solidFill>
                <a:srgbClr val="FF007E"/>
              </a:solidFill>
            </p:spPr>
          </p:sp>
          <p:sp>
            <p:nvSpPr>
              <p:cNvPr name="TextBox 6" id="6"/>
              <p:cNvSpPr txBox="true"/>
              <p:nvPr/>
            </p:nvSpPr>
            <p:spPr>
              <a:xfrm>
                <a:off x="0" y="-38100"/>
                <a:ext cx="812800" cy="850900"/>
              </a:xfrm>
              <a:prstGeom prst="rect">
                <a:avLst/>
              </a:prstGeom>
            </p:spPr>
            <p:txBody>
              <a:bodyPr anchor="ctr" rtlCol="false" tIns="254000" lIns="254000" bIns="254000" rIns="254000"/>
              <a:lstStyle/>
              <a:p>
                <a:pPr algn="ctr">
                  <a:lnSpc>
                    <a:spcPts val="3219"/>
                  </a:lnSpc>
                </a:pPr>
              </a:p>
            </p:txBody>
          </p:sp>
        </p:grpSp>
        <p:sp>
          <p:nvSpPr>
            <p:cNvPr name="TextBox 7" id="7"/>
            <p:cNvSpPr txBox="true"/>
            <p:nvPr/>
          </p:nvSpPr>
          <p:spPr>
            <a:xfrm rot="0">
              <a:off x="17521" y="190908"/>
              <a:ext cx="3458366" cy="982278"/>
            </a:xfrm>
            <a:prstGeom prst="rect">
              <a:avLst/>
            </a:prstGeom>
          </p:spPr>
          <p:txBody>
            <a:bodyPr anchor="t" rtlCol="false" tIns="0" lIns="0" bIns="0" rIns="0">
              <a:spAutoFit/>
            </a:bodyPr>
            <a:lstStyle/>
            <a:p>
              <a:pPr algn="ctr">
                <a:lnSpc>
                  <a:spcPts val="2348"/>
                </a:lnSpc>
              </a:pPr>
              <a:r>
                <a:rPr lang="en-US" sz="1677">
                  <a:solidFill>
                    <a:srgbClr val="FFFFFF"/>
                  </a:solidFill>
                  <a:latin typeface="Be Vietnam"/>
                </a:rPr>
                <a:t>Total Payment</a:t>
              </a:r>
            </a:p>
            <a:p>
              <a:pPr algn="ctr">
                <a:lnSpc>
                  <a:spcPts val="3756"/>
                </a:lnSpc>
                <a:spcBef>
                  <a:spcPct val="0"/>
                </a:spcBef>
              </a:pPr>
              <a:r>
                <a:rPr lang="en-US" sz="2683">
                  <a:solidFill>
                    <a:srgbClr val="FFFFFF"/>
                  </a:solidFill>
                  <a:latin typeface="Be Vietnam"/>
                </a:rPr>
                <a:t>$ </a:t>
              </a:r>
              <a:r>
                <a:rPr lang="en-US" sz="2683">
                  <a:solidFill>
                    <a:srgbClr val="FFFFFF"/>
                  </a:solidFill>
                  <a:latin typeface="Be Vietnam"/>
                </a:rPr>
                <a:t>16.01 M</a:t>
              </a:r>
            </a:p>
          </p:txBody>
        </p:sp>
      </p:grpSp>
      <p:grpSp>
        <p:nvGrpSpPr>
          <p:cNvPr name="Group 8" id="8"/>
          <p:cNvGrpSpPr/>
          <p:nvPr/>
        </p:nvGrpSpPr>
        <p:grpSpPr>
          <a:xfrm rot="0">
            <a:off x="8714934" y="413159"/>
            <a:ext cx="2686120" cy="1044502"/>
            <a:chOff x="0" y="0"/>
            <a:chExt cx="3581493" cy="1392669"/>
          </a:xfrm>
        </p:grpSpPr>
        <p:grpSp>
          <p:nvGrpSpPr>
            <p:cNvPr name="Group 9" id="9"/>
            <p:cNvGrpSpPr/>
            <p:nvPr/>
          </p:nvGrpSpPr>
          <p:grpSpPr>
            <a:xfrm rot="0">
              <a:off x="0" y="0"/>
              <a:ext cx="3581493" cy="1392669"/>
              <a:chOff x="0" y="0"/>
              <a:chExt cx="812800" cy="316058"/>
            </a:xfrm>
          </p:grpSpPr>
          <p:sp>
            <p:nvSpPr>
              <p:cNvPr name="Freeform 10" id="10"/>
              <p:cNvSpPr/>
              <p:nvPr/>
            </p:nvSpPr>
            <p:spPr>
              <a:xfrm flipH="false" flipV="false" rot="0">
                <a:off x="0" y="0"/>
                <a:ext cx="812800" cy="316058"/>
              </a:xfrm>
              <a:custGeom>
                <a:avLst/>
                <a:gdLst/>
                <a:ahLst/>
                <a:cxnLst/>
                <a:rect r="r" b="b" t="t" l="l"/>
                <a:pathLst>
                  <a:path h="316058" w="812800">
                    <a:moveTo>
                      <a:pt x="50173" y="0"/>
                    </a:moveTo>
                    <a:lnTo>
                      <a:pt x="762627" y="0"/>
                    </a:lnTo>
                    <a:cubicBezTo>
                      <a:pt x="775934" y="0"/>
                      <a:pt x="788695" y="5286"/>
                      <a:pt x="798105" y="14695"/>
                    </a:cubicBezTo>
                    <a:cubicBezTo>
                      <a:pt x="807514" y="24105"/>
                      <a:pt x="812800" y="36866"/>
                      <a:pt x="812800" y="50173"/>
                    </a:cubicBezTo>
                    <a:lnTo>
                      <a:pt x="812800" y="265886"/>
                    </a:lnTo>
                    <a:cubicBezTo>
                      <a:pt x="812800" y="279192"/>
                      <a:pt x="807514" y="291954"/>
                      <a:pt x="798105" y="301363"/>
                    </a:cubicBezTo>
                    <a:cubicBezTo>
                      <a:pt x="788695" y="310772"/>
                      <a:pt x="775934" y="316058"/>
                      <a:pt x="762627" y="316058"/>
                    </a:cubicBezTo>
                    <a:lnTo>
                      <a:pt x="50173" y="316058"/>
                    </a:lnTo>
                    <a:cubicBezTo>
                      <a:pt x="36866" y="316058"/>
                      <a:pt x="24105" y="310772"/>
                      <a:pt x="14695" y="301363"/>
                    </a:cubicBezTo>
                    <a:cubicBezTo>
                      <a:pt x="5286" y="291954"/>
                      <a:pt x="0" y="279192"/>
                      <a:pt x="0" y="265886"/>
                    </a:cubicBezTo>
                    <a:lnTo>
                      <a:pt x="0" y="50173"/>
                    </a:lnTo>
                    <a:cubicBezTo>
                      <a:pt x="0" y="36866"/>
                      <a:pt x="5286" y="24105"/>
                      <a:pt x="14695" y="14695"/>
                    </a:cubicBezTo>
                    <a:cubicBezTo>
                      <a:pt x="24105" y="5286"/>
                      <a:pt x="36866" y="0"/>
                      <a:pt x="50173" y="0"/>
                    </a:cubicBezTo>
                    <a:close/>
                  </a:path>
                </a:pathLst>
              </a:custGeom>
              <a:solidFill>
                <a:srgbClr val="FF007E"/>
              </a:solidFill>
            </p:spPr>
          </p:sp>
          <p:sp>
            <p:nvSpPr>
              <p:cNvPr name="TextBox 11" id="11"/>
              <p:cNvSpPr txBox="true"/>
              <p:nvPr/>
            </p:nvSpPr>
            <p:spPr>
              <a:xfrm>
                <a:off x="0" y="-38100"/>
                <a:ext cx="812800" cy="850900"/>
              </a:xfrm>
              <a:prstGeom prst="rect">
                <a:avLst/>
              </a:prstGeom>
            </p:spPr>
            <p:txBody>
              <a:bodyPr anchor="ctr" rtlCol="false" tIns="254000" lIns="254000" bIns="254000" rIns="254000"/>
              <a:lstStyle/>
              <a:p>
                <a:pPr algn="ctr">
                  <a:lnSpc>
                    <a:spcPts val="3219"/>
                  </a:lnSpc>
                </a:pPr>
              </a:p>
            </p:txBody>
          </p:sp>
        </p:grpSp>
        <p:sp>
          <p:nvSpPr>
            <p:cNvPr name="TextBox 12" id="12"/>
            <p:cNvSpPr txBox="true"/>
            <p:nvPr/>
          </p:nvSpPr>
          <p:spPr>
            <a:xfrm rot="0">
              <a:off x="17963" y="186917"/>
              <a:ext cx="3545567" cy="980735"/>
            </a:xfrm>
            <a:prstGeom prst="rect">
              <a:avLst/>
            </a:prstGeom>
          </p:spPr>
          <p:txBody>
            <a:bodyPr anchor="t" rtlCol="false" tIns="0" lIns="0" bIns="0" rIns="0">
              <a:spAutoFit/>
            </a:bodyPr>
            <a:lstStyle/>
            <a:p>
              <a:pPr algn="ctr">
                <a:lnSpc>
                  <a:spcPts val="2304"/>
                </a:lnSpc>
              </a:pPr>
              <a:r>
                <a:rPr lang="en-US" sz="1646">
                  <a:solidFill>
                    <a:srgbClr val="FFFFFF"/>
                  </a:solidFill>
                  <a:latin typeface="Be Vietnam"/>
                </a:rPr>
                <a:t>Total orders</a:t>
              </a:r>
            </a:p>
            <a:p>
              <a:pPr algn="ctr">
                <a:lnSpc>
                  <a:spcPts val="3747"/>
                </a:lnSpc>
                <a:spcBef>
                  <a:spcPct val="0"/>
                </a:spcBef>
              </a:pPr>
              <a:r>
                <a:rPr lang="en-US" sz="2676">
                  <a:solidFill>
                    <a:srgbClr val="FFFFFF"/>
                  </a:solidFill>
                  <a:latin typeface="Be Vietnam"/>
                </a:rPr>
                <a:t>99422</a:t>
              </a:r>
            </a:p>
          </p:txBody>
        </p:sp>
      </p:grpSp>
      <p:grpSp>
        <p:nvGrpSpPr>
          <p:cNvPr name="Group 13" id="13"/>
          <p:cNvGrpSpPr/>
          <p:nvPr/>
        </p:nvGrpSpPr>
        <p:grpSpPr>
          <a:xfrm rot="0">
            <a:off x="11821962" y="440666"/>
            <a:ext cx="2755601" cy="1044502"/>
            <a:chOff x="0" y="0"/>
            <a:chExt cx="3674134" cy="1392669"/>
          </a:xfrm>
        </p:grpSpPr>
        <p:grpSp>
          <p:nvGrpSpPr>
            <p:cNvPr name="Group 14" id="14"/>
            <p:cNvGrpSpPr/>
            <p:nvPr/>
          </p:nvGrpSpPr>
          <p:grpSpPr>
            <a:xfrm rot="0">
              <a:off x="0" y="0"/>
              <a:ext cx="3674134" cy="1392669"/>
              <a:chOff x="0" y="0"/>
              <a:chExt cx="812800" cy="308089"/>
            </a:xfrm>
          </p:grpSpPr>
          <p:sp>
            <p:nvSpPr>
              <p:cNvPr name="Freeform 15" id="15"/>
              <p:cNvSpPr/>
              <p:nvPr/>
            </p:nvSpPr>
            <p:spPr>
              <a:xfrm flipH="false" flipV="false" rot="0">
                <a:off x="0" y="0"/>
                <a:ext cx="812800" cy="308089"/>
              </a:xfrm>
              <a:custGeom>
                <a:avLst/>
                <a:gdLst/>
                <a:ahLst/>
                <a:cxnLst/>
                <a:rect r="r" b="b" t="t" l="l"/>
                <a:pathLst>
                  <a:path h="308089" w="812800">
                    <a:moveTo>
                      <a:pt x="50173" y="0"/>
                    </a:moveTo>
                    <a:lnTo>
                      <a:pt x="762627" y="0"/>
                    </a:lnTo>
                    <a:cubicBezTo>
                      <a:pt x="775934" y="0"/>
                      <a:pt x="788695" y="5286"/>
                      <a:pt x="798105" y="14695"/>
                    </a:cubicBezTo>
                    <a:cubicBezTo>
                      <a:pt x="807514" y="24105"/>
                      <a:pt x="812800" y="36866"/>
                      <a:pt x="812800" y="50173"/>
                    </a:cubicBezTo>
                    <a:lnTo>
                      <a:pt x="812800" y="257916"/>
                    </a:lnTo>
                    <a:cubicBezTo>
                      <a:pt x="812800" y="271223"/>
                      <a:pt x="807514" y="283985"/>
                      <a:pt x="798105" y="293394"/>
                    </a:cubicBezTo>
                    <a:cubicBezTo>
                      <a:pt x="788695" y="302803"/>
                      <a:pt x="775934" y="308089"/>
                      <a:pt x="762627" y="308089"/>
                    </a:cubicBezTo>
                    <a:lnTo>
                      <a:pt x="50173" y="308089"/>
                    </a:lnTo>
                    <a:cubicBezTo>
                      <a:pt x="36866" y="308089"/>
                      <a:pt x="24105" y="302803"/>
                      <a:pt x="14695" y="293394"/>
                    </a:cubicBezTo>
                    <a:cubicBezTo>
                      <a:pt x="5286" y="283985"/>
                      <a:pt x="0" y="271223"/>
                      <a:pt x="0" y="257916"/>
                    </a:cubicBezTo>
                    <a:lnTo>
                      <a:pt x="0" y="50173"/>
                    </a:lnTo>
                    <a:cubicBezTo>
                      <a:pt x="0" y="36866"/>
                      <a:pt x="5286" y="24105"/>
                      <a:pt x="14695" y="14695"/>
                    </a:cubicBezTo>
                    <a:cubicBezTo>
                      <a:pt x="24105" y="5286"/>
                      <a:pt x="36866" y="0"/>
                      <a:pt x="50173" y="0"/>
                    </a:cubicBezTo>
                    <a:close/>
                  </a:path>
                </a:pathLst>
              </a:custGeom>
              <a:solidFill>
                <a:srgbClr val="FF007E"/>
              </a:solidFill>
            </p:spPr>
          </p:sp>
          <p:sp>
            <p:nvSpPr>
              <p:cNvPr name="TextBox 16" id="16"/>
              <p:cNvSpPr txBox="true"/>
              <p:nvPr/>
            </p:nvSpPr>
            <p:spPr>
              <a:xfrm>
                <a:off x="0" y="-38100"/>
                <a:ext cx="812800" cy="850900"/>
              </a:xfrm>
              <a:prstGeom prst="rect">
                <a:avLst/>
              </a:prstGeom>
            </p:spPr>
            <p:txBody>
              <a:bodyPr anchor="ctr" rtlCol="false" tIns="254000" lIns="254000" bIns="254000" rIns="254000"/>
              <a:lstStyle/>
              <a:p>
                <a:pPr algn="ctr">
                  <a:lnSpc>
                    <a:spcPts val="3219"/>
                  </a:lnSpc>
                </a:pPr>
              </a:p>
            </p:txBody>
          </p:sp>
        </p:grpSp>
        <p:sp>
          <p:nvSpPr>
            <p:cNvPr name="TextBox 17" id="17"/>
            <p:cNvSpPr txBox="true"/>
            <p:nvPr/>
          </p:nvSpPr>
          <p:spPr>
            <a:xfrm rot="0">
              <a:off x="18427" y="202263"/>
              <a:ext cx="3637280" cy="959569"/>
            </a:xfrm>
            <a:prstGeom prst="rect">
              <a:avLst/>
            </a:prstGeom>
          </p:spPr>
          <p:txBody>
            <a:bodyPr anchor="t" rtlCol="false" tIns="0" lIns="0" bIns="0" rIns="0">
              <a:spAutoFit/>
            </a:bodyPr>
            <a:lstStyle/>
            <a:p>
              <a:pPr algn="ctr">
                <a:lnSpc>
                  <a:spcPts val="2257"/>
                </a:lnSpc>
              </a:pPr>
              <a:r>
                <a:rPr lang="en-US" sz="1612">
                  <a:solidFill>
                    <a:srgbClr val="FFFFFF"/>
                  </a:solidFill>
                  <a:latin typeface="Be Vietnam"/>
                </a:rPr>
                <a:t>Total products</a:t>
              </a:r>
            </a:p>
            <a:p>
              <a:pPr algn="ctr">
                <a:lnSpc>
                  <a:spcPts val="3738"/>
                </a:lnSpc>
                <a:spcBef>
                  <a:spcPct val="0"/>
                </a:spcBef>
              </a:pPr>
              <a:r>
                <a:rPr lang="en-US" sz="2670">
                  <a:solidFill>
                    <a:srgbClr val="FFFFFF"/>
                  </a:solidFill>
                  <a:latin typeface="Be Vietnam"/>
                </a:rPr>
                <a:t>32951</a:t>
              </a:r>
            </a:p>
          </p:txBody>
        </p:sp>
      </p:grpSp>
      <p:grpSp>
        <p:nvGrpSpPr>
          <p:cNvPr name="Group 18" id="18"/>
          <p:cNvGrpSpPr/>
          <p:nvPr/>
        </p:nvGrpSpPr>
        <p:grpSpPr>
          <a:xfrm rot="0">
            <a:off x="14998471" y="440666"/>
            <a:ext cx="2828772" cy="1044502"/>
            <a:chOff x="0" y="0"/>
            <a:chExt cx="3771696" cy="1392669"/>
          </a:xfrm>
        </p:grpSpPr>
        <p:grpSp>
          <p:nvGrpSpPr>
            <p:cNvPr name="Group 19" id="19"/>
            <p:cNvGrpSpPr/>
            <p:nvPr/>
          </p:nvGrpSpPr>
          <p:grpSpPr>
            <a:xfrm rot="0">
              <a:off x="0" y="0"/>
              <a:ext cx="3771696" cy="1392669"/>
              <a:chOff x="0" y="0"/>
              <a:chExt cx="812800" cy="300120"/>
            </a:xfrm>
          </p:grpSpPr>
          <p:sp>
            <p:nvSpPr>
              <p:cNvPr name="Freeform 20" id="20"/>
              <p:cNvSpPr/>
              <p:nvPr/>
            </p:nvSpPr>
            <p:spPr>
              <a:xfrm flipH="false" flipV="false" rot="0">
                <a:off x="0" y="0"/>
                <a:ext cx="812800" cy="300120"/>
              </a:xfrm>
              <a:custGeom>
                <a:avLst/>
                <a:gdLst/>
                <a:ahLst/>
                <a:cxnLst/>
                <a:rect r="r" b="b" t="t" l="l"/>
                <a:pathLst>
                  <a:path h="300120" w="812800">
                    <a:moveTo>
                      <a:pt x="50173" y="0"/>
                    </a:moveTo>
                    <a:lnTo>
                      <a:pt x="762627" y="0"/>
                    </a:lnTo>
                    <a:cubicBezTo>
                      <a:pt x="775934" y="0"/>
                      <a:pt x="788695" y="5286"/>
                      <a:pt x="798105" y="14695"/>
                    </a:cubicBezTo>
                    <a:cubicBezTo>
                      <a:pt x="807514" y="24105"/>
                      <a:pt x="812800" y="36866"/>
                      <a:pt x="812800" y="50173"/>
                    </a:cubicBezTo>
                    <a:lnTo>
                      <a:pt x="812800" y="249947"/>
                    </a:lnTo>
                    <a:cubicBezTo>
                      <a:pt x="812800" y="277657"/>
                      <a:pt x="790337" y="300120"/>
                      <a:pt x="762627" y="300120"/>
                    </a:cubicBezTo>
                    <a:lnTo>
                      <a:pt x="50173" y="300120"/>
                    </a:lnTo>
                    <a:cubicBezTo>
                      <a:pt x="36866" y="300120"/>
                      <a:pt x="24105" y="294834"/>
                      <a:pt x="14695" y="285425"/>
                    </a:cubicBezTo>
                    <a:cubicBezTo>
                      <a:pt x="5286" y="276015"/>
                      <a:pt x="0" y="263254"/>
                      <a:pt x="0" y="249947"/>
                    </a:cubicBezTo>
                    <a:lnTo>
                      <a:pt x="0" y="50173"/>
                    </a:lnTo>
                    <a:cubicBezTo>
                      <a:pt x="0" y="36866"/>
                      <a:pt x="5286" y="24105"/>
                      <a:pt x="14695" y="14695"/>
                    </a:cubicBezTo>
                    <a:cubicBezTo>
                      <a:pt x="24105" y="5286"/>
                      <a:pt x="36866" y="0"/>
                      <a:pt x="50173" y="0"/>
                    </a:cubicBezTo>
                    <a:close/>
                  </a:path>
                </a:pathLst>
              </a:custGeom>
              <a:solidFill>
                <a:srgbClr val="FF007E"/>
              </a:solidFill>
            </p:spPr>
          </p:sp>
          <p:sp>
            <p:nvSpPr>
              <p:cNvPr name="TextBox 21" id="21"/>
              <p:cNvSpPr txBox="true"/>
              <p:nvPr/>
            </p:nvSpPr>
            <p:spPr>
              <a:xfrm>
                <a:off x="0" y="-47625"/>
                <a:ext cx="812800" cy="860425"/>
              </a:xfrm>
              <a:prstGeom prst="rect">
                <a:avLst/>
              </a:prstGeom>
            </p:spPr>
            <p:txBody>
              <a:bodyPr anchor="ctr" rtlCol="false" tIns="254000" lIns="254000" bIns="254000" rIns="254000"/>
              <a:lstStyle/>
              <a:p>
                <a:pPr algn="ctr">
                  <a:lnSpc>
                    <a:spcPts val="3220"/>
                  </a:lnSpc>
                </a:pPr>
              </a:p>
            </p:txBody>
          </p:sp>
        </p:grpSp>
        <p:sp>
          <p:nvSpPr>
            <p:cNvPr name="TextBox 22" id="22"/>
            <p:cNvSpPr txBox="true"/>
            <p:nvPr/>
          </p:nvSpPr>
          <p:spPr>
            <a:xfrm rot="0">
              <a:off x="18917" y="198867"/>
              <a:ext cx="3733862" cy="956835"/>
            </a:xfrm>
            <a:prstGeom prst="rect">
              <a:avLst/>
            </a:prstGeom>
          </p:spPr>
          <p:txBody>
            <a:bodyPr anchor="t" rtlCol="false" tIns="0" lIns="0" bIns="0" rIns="0">
              <a:spAutoFit/>
            </a:bodyPr>
            <a:lstStyle/>
            <a:p>
              <a:pPr algn="ctr">
                <a:lnSpc>
                  <a:spcPts val="2208"/>
                </a:lnSpc>
              </a:pPr>
              <a:r>
                <a:rPr lang="en-US" sz="1577">
                  <a:solidFill>
                    <a:srgbClr val="FFFFFF"/>
                  </a:solidFill>
                  <a:latin typeface="Be Vietnam"/>
                </a:rPr>
                <a:t>Total sellers</a:t>
              </a:r>
            </a:p>
            <a:p>
              <a:pPr algn="ctr">
                <a:lnSpc>
                  <a:spcPts val="3728"/>
                </a:lnSpc>
                <a:spcBef>
                  <a:spcPct val="0"/>
                </a:spcBef>
              </a:pPr>
              <a:r>
                <a:rPr lang="en-US" sz="2663">
                  <a:solidFill>
                    <a:srgbClr val="FFFFFF"/>
                  </a:solidFill>
                  <a:latin typeface="Be Vietnam"/>
                </a:rPr>
                <a:t>3095</a:t>
              </a:r>
            </a:p>
          </p:txBody>
        </p:sp>
      </p:grpSp>
      <p:grpSp>
        <p:nvGrpSpPr>
          <p:cNvPr name="Group 23" id="23"/>
          <p:cNvGrpSpPr/>
          <p:nvPr/>
        </p:nvGrpSpPr>
        <p:grpSpPr>
          <a:xfrm rot="0">
            <a:off x="813632" y="1766265"/>
            <a:ext cx="6029030" cy="3939444"/>
            <a:chOff x="0" y="0"/>
            <a:chExt cx="8038707" cy="5252592"/>
          </a:xfrm>
        </p:grpSpPr>
        <p:grpSp>
          <p:nvGrpSpPr>
            <p:cNvPr name="Group 24" id="24"/>
            <p:cNvGrpSpPr/>
            <p:nvPr/>
          </p:nvGrpSpPr>
          <p:grpSpPr>
            <a:xfrm rot="0">
              <a:off x="87260" y="0"/>
              <a:ext cx="7951447" cy="5252592"/>
              <a:chOff x="0" y="0"/>
              <a:chExt cx="1173537" cy="775219"/>
            </a:xfrm>
          </p:grpSpPr>
          <p:sp>
            <p:nvSpPr>
              <p:cNvPr name="Freeform 25" id="25"/>
              <p:cNvSpPr/>
              <p:nvPr/>
            </p:nvSpPr>
            <p:spPr>
              <a:xfrm flipH="false" flipV="false" rot="0">
                <a:off x="0" y="0"/>
                <a:ext cx="1173537" cy="775219"/>
              </a:xfrm>
              <a:custGeom>
                <a:avLst/>
                <a:gdLst/>
                <a:ahLst/>
                <a:cxnLst/>
                <a:rect r="r" b="b" t="t" l="l"/>
                <a:pathLst>
                  <a:path h="775219" w="1173537">
                    <a:moveTo>
                      <a:pt x="26470" y="0"/>
                    </a:moveTo>
                    <a:lnTo>
                      <a:pt x="1147068" y="0"/>
                    </a:lnTo>
                    <a:cubicBezTo>
                      <a:pt x="1154088" y="0"/>
                      <a:pt x="1160821" y="2789"/>
                      <a:pt x="1165785" y="7753"/>
                    </a:cubicBezTo>
                    <a:cubicBezTo>
                      <a:pt x="1170749" y="12717"/>
                      <a:pt x="1173537" y="19449"/>
                      <a:pt x="1173537" y="26470"/>
                    </a:cubicBezTo>
                    <a:lnTo>
                      <a:pt x="1173537" y="748749"/>
                    </a:lnTo>
                    <a:cubicBezTo>
                      <a:pt x="1173537" y="755770"/>
                      <a:pt x="1170749" y="762502"/>
                      <a:pt x="1165785" y="767466"/>
                    </a:cubicBezTo>
                    <a:cubicBezTo>
                      <a:pt x="1160821" y="772430"/>
                      <a:pt x="1154088" y="775219"/>
                      <a:pt x="1147068" y="775219"/>
                    </a:cubicBezTo>
                    <a:lnTo>
                      <a:pt x="26470" y="775219"/>
                    </a:lnTo>
                    <a:cubicBezTo>
                      <a:pt x="19449" y="775219"/>
                      <a:pt x="12717" y="772430"/>
                      <a:pt x="7753" y="767466"/>
                    </a:cubicBezTo>
                    <a:cubicBezTo>
                      <a:pt x="2789" y="762502"/>
                      <a:pt x="0" y="755770"/>
                      <a:pt x="0" y="748749"/>
                    </a:cubicBezTo>
                    <a:lnTo>
                      <a:pt x="0" y="26470"/>
                    </a:lnTo>
                    <a:cubicBezTo>
                      <a:pt x="0" y="19449"/>
                      <a:pt x="2789" y="12717"/>
                      <a:pt x="7753" y="7753"/>
                    </a:cubicBezTo>
                    <a:cubicBezTo>
                      <a:pt x="12717" y="2789"/>
                      <a:pt x="19449" y="0"/>
                      <a:pt x="26470" y="0"/>
                    </a:cubicBezTo>
                    <a:close/>
                  </a:path>
                </a:pathLst>
              </a:custGeom>
              <a:solidFill>
                <a:srgbClr val="01003B"/>
              </a:solidFill>
            </p:spPr>
          </p:sp>
          <p:sp>
            <p:nvSpPr>
              <p:cNvPr name="TextBox 26" id="26"/>
              <p:cNvSpPr txBox="true"/>
              <p:nvPr/>
            </p:nvSpPr>
            <p:spPr>
              <a:xfrm>
                <a:off x="0" y="-38100"/>
                <a:ext cx="812800" cy="850900"/>
              </a:xfrm>
              <a:prstGeom prst="rect">
                <a:avLst/>
              </a:prstGeom>
            </p:spPr>
            <p:txBody>
              <a:bodyPr anchor="ctr" rtlCol="false" tIns="333460" lIns="333460" bIns="333460" rIns="333460"/>
              <a:lstStyle/>
              <a:p>
                <a:pPr algn="ctr">
                  <a:lnSpc>
                    <a:spcPts val="3219"/>
                  </a:lnSpc>
                </a:pPr>
              </a:p>
            </p:txBody>
          </p:sp>
        </p:grpSp>
        <p:sp>
          <p:nvSpPr>
            <p:cNvPr name="Freeform 27" id="27"/>
            <p:cNvSpPr/>
            <p:nvPr/>
          </p:nvSpPr>
          <p:spPr>
            <a:xfrm flipH="false" flipV="false" rot="0">
              <a:off x="0" y="0"/>
              <a:ext cx="7928080" cy="5226705"/>
            </a:xfrm>
            <a:custGeom>
              <a:avLst/>
              <a:gdLst/>
              <a:ahLst/>
              <a:cxnLst/>
              <a:rect r="r" b="b" t="t" l="l"/>
              <a:pathLst>
                <a:path h="5226705" w="7928080">
                  <a:moveTo>
                    <a:pt x="0" y="0"/>
                  </a:moveTo>
                  <a:lnTo>
                    <a:pt x="7928080" y="0"/>
                  </a:lnTo>
                  <a:lnTo>
                    <a:pt x="7928080" y="5226705"/>
                  </a:lnTo>
                  <a:lnTo>
                    <a:pt x="0" y="5226705"/>
                  </a:lnTo>
                  <a:lnTo>
                    <a:pt x="0" y="0"/>
                  </a:lnTo>
                  <a:close/>
                </a:path>
              </a:pathLst>
            </a:custGeom>
            <a:blipFill>
              <a:blip r:embed="rId3"/>
              <a:stretch>
                <a:fillRect l="0" t="0" r="0" b="0"/>
              </a:stretch>
            </a:blipFill>
          </p:spPr>
        </p:sp>
      </p:grpSp>
      <p:grpSp>
        <p:nvGrpSpPr>
          <p:cNvPr name="Group 28" id="28"/>
          <p:cNvGrpSpPr/>
          <p:nvPr/>
        </p:nvGrpSpPr>
        <p:grpSpPr>
          <a:xfrm rot="0">
            <a:off x="813632" y="5802495"/>
            <a:ext cx="8652283" cy="4401736"/>
            <a:chOff x="0" y="0"/>
            <a:chExt cx="1696424" cy="863033"/>
          </a:xfrm>
        </p:grpSpPr>
        <p:sp>
          <p:nvSpPr>
            <p:cNvPr name="Freeform 29" id="29"/>
            <p:cNvSpPr/>
            <p:nvPr/>
          </p:nvSpPr>
          <p:spPr>
            <a:xfrm flipH="false" flipV="false" rot="0">
              <a:off x="0" y="0"/>
              <a:ext cx="1696424" cy="863033"/>
            </a:xfrm>
            <a:custGeom>
              <a:avLst/>
              <a:gdLst/>
              <a:ahLst/>
              <a:cxnLst/>
              <a:rect r="r" b="b" t="t" l="l"/>
              <a:pathLst>
                <a:path h="863033" w="1696424">
                  <a:moveTo>
                    <a:pt x="17896" y="0"/>
                  </a:moveTo>
                  <a:lnTo>
                    <a:pt x="1678528" y="0"/>
                  </a:lnTo>
                  <a:cubicBezTo>
                    <a:pt x="1683274" y="0"/>
                    <a:pt x="1687826" y="1885"/>
                    <a:pt x="1691182" y="5242"/>
                  </a:cubicBezTo>
                  <a:cubicBezTo>
                    <a:pt x="1694538" y="8598"/>
                    <a:pt x="1696424" y="13149"/>
                    <a:pt x="1696424" y="17896"/>
                  </a:cubicBezTo>
                  <a:lnTo>
                    <a:pt x="1696424" y="845138"/>
                  </a:lnTo>
                  <a:cubicBezTo>
                    <a:pt x="1696424" y="855021"/>
                    <a:pt x="1688412" y="863033"/>
                    <a:pt x="1678528" y="863033"/>
                  </a:cubicBezTo>
                  <a:lnTo>
                    <a:pt x="17896" y="863033"/>
                  </a:lnTo>
                  <a:cubicBezTo>
                    <a:pt x="8012" y="863033"/>
                    <a:pt x="0" y="855021"/>
                    <a:pt x="0" y="845138"/>
                  </a:cubicBezTo>
                  <a:lnTo>
                    <a:pt x="0" y="17896"/>
                  </a:lnTo>
                  <a:cubicBezTo>
                    <a:pt x="0" y="8012"/>
                    <a:pt x="8012" y="0"/>
                    <a:pt x="17896" y="0"/>
                  </a:cubicBezTo>
                  <a:close/>
                </a:path>
              </a:pathLst>
            </a:custGeom>
            <a:solidFill>
              <a:srgbClr val="01003B"/>
            </a:solidFill>
          </p:spPr>
        </p:sp>
        <p:sp>
          <p:nvSpPr>
            <p:cNvPr name="TextBox 30" id="30"/>
            <p:cNvSpPr txBox="true"/>
            <p:nvPr/>
          </p:nvSpPr>
          <p:spPr>
            <a:xfrm>
              <a:off x="0" y="-38100"/>
              <a:ext cx="812800" cy="850900"/>
            </a:xfrm>
            <a:prstGeom prst="rect">
              <a:avLst/>
            </a:prstGeom>
          </p:spPr>
          <p:txBody>
            <a:bodyPr anchor="ctr" rtlCol="false" tIns="341196" lIns="341196" bIns="341196" rIns="341196"/>
            <a:lstStyle/>
            <a:p>
              <a:pPr algn="ctr">
                <a:lnSpc>
                  <a:spcPts val="3219"/>
                </a:lnSpc>
              </a:pPr>
            </a:p>
          </p:txBody>
        </p:sp>
      </p:grpSp>
      <p:grpSp>
        <p:nvGrpSpPr>
          <p:cNvPr name="Group 31" id="31"/>
          <p:cNvGrpSpPr/>
          <p:nvPr/>
        </p:nvGrpSpPr>
        <p:grpSpPr>
          <a:xfrm rot="0">
            <a:off x="6919293" y="1795896"/>
            <a:ext cx="5157599" cy="3921022"/>
            <a:chOff x="0" y="0"/>
            <a:chExt cx="6876799" cy="5228029"/>
          </a:xfrm>
        </p:grpSpPr>
        <p:grpSp>
          <p:nvGrpSpPr>
            <p:cNvPr name="Group 32" id="32"/>
            <p:cNvGrpSpPr/>
            <p:nvPr/>
          </p:nvGrpSpPr>
          <p:grpSpPr>
            <a:xfrm rot="0">
              <a:off x="0" y="0"/>
              <a:ext cx="6876799" cy="5228029"/>
              <a:chOff x="0" y="0"/>
              <a:chExt cx="966628" cy="734871"/>
            </a:xfrm>
          </p:grpSpPr>
          <p:sp>
            <p:nvSpPr>
              <p:cNvPr name="Freeform 33" id="33"/>
              <p:cNvSpPr/>
              <p:nvPr/>
            </p:nvSpPr>
            <p:spPr>
              <a:xfrm flipH="false" flipV="false" rot="0">
                <a:off x="0" y="0"/>
                <a:ext cx="966628" cy="734871"/>
              </a:xfrm>
              <a:custGeom>
                <a:avLst/>
                <a:gdLst/>
                <a:ahLst/>
                <a:cxnLst/>
                <a:rect r="r" b="b" t="t" l="l"/>
                <a:pathLst>
                  <a:path h="734871" w="966628">
                    <a:moveTo>
                      <a:pt x="30858" y="0"/>
                    </a:moveTo>
                    <a:lnTo>
                      <a:pt x="935770" y="0"/>
                    </a:lnTo>
                    <a:cubicBezTo>
                      <a:pt x="943954" y="0"/>
                      <a:pt x="951803" y="3251"/>
                      <a:pt x="957590" y="9038"/>
                    </a:cubicBezTo>
                    <a:cubicBezTo>
                      <a:pt x="963377" y="14825"/>
                      <a:pt x="966628" y="22674"/>
                      <a:pt x="966628" y="30858"/>
                    </a:cubicBezTo>
                    <a:lnTo>
                      <a:pt x="966628" y="704013"/>
                    </a:lnTo>
                    <a:cubicBezTo>
                      <a:pt x="966628" y="712197"/>
                      <a:pt x="963377" y="720046"/>
                      <a:pt x="957590" y="725833"/>
                    </a:cubicBezTo>
                    <a:cubicBezTo>
                      <a:pt x="951803" y="731620"/>
                      <a:pt x="943954" y="734871"/>
                      <a:pt x="935770" y="734871"/>
                    </a:cubicBezTo>
                    <a:lnTo>
                      <a:pt x="30858" y="734871"/>
                    </a:lnTo>
                    <a:cubicBezTo>
                      <a:pt x="22674" y="734871"/>
                      <a:pt x="14825" y="731620"/>
                      <a:pt x="9038" y="725833"/>
                    </a:cubicBezTo>
                    <a:cubicBezTo>
                      <a:pt x="3251" y="720046"/>
                      <a:pt x="0" y="712197"/>
                      <a:pt x="0" y="704013"/>
                    </a:cubicBezTo>
                    <a:lnTo>
                      <a:pt x="0" y="30858"/>
                    </a:lnTo>
                    <a:cubicBezTo>
                      <a:pt x="0" y="22674"/>
                      <a:pt x="3251" y="14825"/>
                      <a:pt x="9038" y="9038"/>
                    </a:cubicBezTo>
                    <a:cubicBezTo>
                      <a:pt x="14825" y="3251"/>
                      <a:pt x="22674" y="0"/>
                      <a:pt x="30858" y="0"/>
                    </a:cubicBezTo>
                    <a:close/>
                  </a:path>
                </a:pathLst>
              </a:custGeom>
              <a:solidFill>
                <a:srgbClr val="01003B"/>
              </a:solidFill>
            </p:spPr>
          </p:sp>
          <p:sp>
            <p:nvSpPr>
              <p:cNvPr name="TextBox 34" id="34"/>
              <p:cNvSpPr txBox="true"/>
              <p:nvPr/>
            </p:nvSpPr>
            <p:spPr>
              <a:xfrm>
                <a:off x="0" y="-38100"/>
                <a:ext cx="812800" cy="850900"/>
              </a:xfrm>
              <a:prstGeom prst="rect">
                <a:avLst/>
              </a:prstGeom>
            </p:spPr>
            <p:txBody>
              <a:bodyPr anchor="ctr" rtlCol="false" tIns="299406" lIns="299406" bIns="299406" rIns="299406"/>
              <a:lstStyle/>
              <a:p>
                <a:pPr algn="ctr">
                  <a:lnSpc>
                    <a:spcPts val="3219"/>
                  </a:lnSpc>
                </a:pPr>
              </a:p>
            </p:txBody>
          </p:sp>
        </p:grpSp>
        <p:sp>
          <p:nvSpPr>
            <p:cNvPr name="Freeform 35" id="35"/>
            <p:cNvSpPr/>
            <p:nvPr/>
          </p:nvSpPr>
          <p:spPr>
            <a:xfrm flipH="false" flipV="false" rot="0">
              <a:off x="0" y="201666"/>
              <a:ext cx="6876799" cy="5026363"/>
            </a:xfrm>
            <a:custGeom>
              <a:avLst/>
              <a:gdLst/>
              <a:ahLst/>
              <a:cxnLst/>
              <a:rect r="r" b="b" t="t" l="l"/>
              <a:pathLst>
                <a:path h="5026363" w="6876799">
                  <a:moveTo>
                    <a:pt x="0" y="0"/>
                  </a:moveTo>
                  <a:lnTo>
                    <a:pt x="6876799" y="0"/>
                  </a:lnTo>
                  <a:lnTo>
                    <a:pt x="6876799" y="5026363"/>
                  </a:lnTo>
                  <a:lnTo>
                    <a:pt x="0" y="5026363"/>
                  </a:lnTo>
                  <a:lnTo>
                    <a:pt x="0" y="0"/>
                  </a:lnTo>
                  <a:close/>
                </a:path>
              </a:pathLst>
            </a:custGeom>
            <a:blipFill>
              <a:blip r:embed="rId4"/>
              <a:stretch>
                <a:fillRect l="0" t="0" r="0" b="0"/>
              </a:stretch>
            </a:blipFill>
          </p:spPr>
        </p:sp>
      </p:grpSp>
      <p:grpSp>
        <p:nvGrpSpPr>
          <p:cNvPr name="Group 36" id="36"/>
          <p:cNvGrpSpPr/>
          <p:nvPr/>
        </p:nvGrpSpPr>
        <p:grpSpPr>
          <a:xfrm rot="0">
            <a:off x="12169853" y="1755057"/>
            <a:ext cx="5657389" cy="3961861"/>
            <a:chOff x="0" y="0"/>
            <a:chExt cx="7543186" cy="5282481"/>
          </a:xfrm>
        </p:grpSpPr>
        <p:grpSp>
          <p:nvGrpSpPr>
            <p:cNvPr name="Group 37" id="37"/>
            <p:cNvGrpSpPr/>
            <p:nvPr/>
          </p:nvGrpSpPr>
          <p:grpSpPr>
            <a:xfrm rot="0">
              <a:off x="0" y="0"/>
              <a:ext cx="7543186" cy="5282481"/>
              <a:chOff x="0" y="0"/>
              <a:chExt cx="1205564" cy="844255"/>
            </a:xfrm>
          </p:grpSpPr>
          <p:sp>
            <p:nvSpPr>
              <p:cNvPr name="Freeform 38" id="38"/>
              <p:cNvSpPr/>
              <p:nvPr/>
            </p:nvSpPr>
            <p:spPr>
              <a:xfrm flipH="false" flipV="false" rot="0">
                <a:off x="0" y="0"/>
                <a:ext cx="1205564" cy="844255"/>
              </a:xfrm>
              <a:custGeom>
                <a:avLst/>
                <a:gdLst/>
                <a:ahLst/>
                <a:cxnLst/>
                <a:rect r="r" b="b" t="t" l="l"/>
                <a:pathLst>
                  <a:path h="844255" w="1205564">
                    <a:moveTo>
                      <a:pt x="25766" y="0"/>
                    </a:moveTo>
                    <a:lnTo>
                      <a:pt x="1179798" y="0"/>
                    </a:lnTo>
                    <a:cubicBezTo>
                      <a:pt x="1186632" y="0"/>
                      <a:pt x="1193186" y="2715"/>
                      <a:pt x="1198018" y="7547"/>
                    </a:cubicBezTo>
                    <a:cubicBezTo>
                      <a:pt x="1202850" y="12379"/>
                      <a:pt x="1205564" y="18933"/>
                      <a:pt x="1205564" y="25766"/>
                    </a:cubicBezTo>
                    <a:lnTo>
                      <a:pt x="1205564" y="818489"/>
                    </a:lnTo>
                    <a:cubicBezTo>
                      <a:pt x="1205564" y="825322"/>
                      <a:pt x="1202850" y="831876"/>
                      <a:pt x="1198018" y="836708"/>
                    </a:cubicBezTo>
                    <a:cubicBezTo>
                      <a:pt x="1193186" y="841540"/>
                      <a:pt x="1186632" y="844255"/>
                      <a:pt x="1179798" y="844255"/>
                    </a:cubicBezTo>
                    <a:lnTo>
                      <a:pt x="25766" y="844255"/>
                    </a:lnTo>
                    <a:cubicBezTo>
                      <a:pt x="18933" y="844255"/>
                      <a:pt x="12379" y="841540"/>
                      <a:pt x="7547" y="836708"/>
                    </a:cubicBezTo>
                    <a:cubicBezTo>
                      <a:pt x="2715" y="831876"/>
                      <a:pt x="0" y="825322"/>
                      <a:pt x="0" y="818489"/>
                    </a:cubicBezTo>
                    <a:lnTo>
                      <a:pt x="0" y="25766"/>
                    </a:lnTo>
                    <a:cubicBezTo>
                      <a:pt x="0" y="18933"/>
                      <a:pt x="2715" y="12379"/>
                      <a:pt x="7547" y="7547"/>
                    </a:cubicBezTo>
                    <a:cubicBezTo>
                      <a:pt x="12379" y="2715"/>
                      <a:pt x="18933" y="0"/>
                      <a:pt x="25766" y="0"/>
                    </a:cubicBezTo>
                    <a:close/>
                  </a:path>
                </a:pathLst>
              </a:custGeom>
              <a:solidFill>
                <a:srgbClr val="01003B"/>
              </a:solidFill>
            </p:spPr>
          </p:sp>
          <p:sp>
            <p:nvSpPr>
              <p:cNvPr name="TextBox 39" id="39"/>
              <p:cNvSpPr txBox="true"/>
              <p:nvPr/>
            </p:nvSpPr>
            <p:spPr>
              <a:xfrm>
                <a:off x="0" y="-38100"/>
                <a:ext cx="812800" cy="850900"/>
              </a:xfrm>
              <a:prstGeom prst="rect">
                <a:avLst/>
              </a:prstGeom>
            </p:spPr>
            <p:txBody>
              <a:bodyPr anchor="ctr" rtlCol="false" tIns="333460" lIns="333460" bIns="333460" rIns="333460"/>
              <a:lstStyle/>
              <a:p>
                <a:pPr algn="ctr">
                  <a:lnSpc>
                    <a:spcPts val="3219"/>
                  </a:lnSpc>
                </a:pPr>
              </a:p>
            </p:txBody>
          </p:sp>
        </p:grpSp>
        <p:sp>
          <p:nvSpPr>
            <p:cNvPr name="Freeform 40" id="40"/>
            <p:cNvSpPr/>
            <p:nvPr/>
          </p:nvSpPr>
          <p:spPr>
            <a:xfrm flipH="false" flipV="false" rot="0">
              <a:off x="183899" y="291293"/>
              <a:ext cx="7359286" cy="4787163"/>
            </a:xfrm>
            <a:custGeom>
              <a:avLst/>
              <a:gdLst/>
              <a:ahLst/>
              <a:cxnLst/>
              <a:rect r="r" b="b" t="t" l="l"/>
              <a:pathLst>
                <a:path h="4787163" w="7359286">
                  <a:moveTo>
                    <a:pt x="0" y="0"/>
                  </a:moveTo>
                  <a:lnTo>
                    <a:pt x="7359287" y="0"/>
                  </a:lnTo>
                  <a:lnTo>
                    <a:pt x="7359287" y="4787162"/>
                  </a:lnTo>
                  <a:lnTo>
                    <a:pt x="0" y="4787162"/>
                  </a:lnTo>
                  <a:lnTo>
                    <a:pt x="0" y="0"/>
                  </a:lnTo>
                  <a:close/>
                </a:path>
              </a:pathLst>
            </a:custGeom>
            <a:blipFill>
              <a:blip r:embed="rId5"/>
              <a:stretch>
                <a:fillRect l="0" t="0" r="0" b="0"/>
              </a:stretch>
            </a:blipFill>
          </p:spPr>
        </p:sp>
      </p:grpSp>
      <p:grpSp>
        <p:nvGrpSpPr>
          <p:cNvPr name="Group 41" id="41"/>
          <p:cNvGrpSpPr/>
          <p:nvPr/>
        </p:nvGrpSpPr>
        <p:grpSpPr>
          <a:xfrm rot="0">
            <a:off x="9498093" y="5755720"/>
            <a:ext cx="8329150" cy="4448511"/>
            <a:chOff x="0" y="0"/>
            <a:chExt cx="1766640" cy="943544"/>
          </a:xfrm>
        </p:grpSpPr>
        <p:sp>
          <p:nvSpPr>
            <p:cNvPr name="Freeform 42" id="42"/>
            <p:cNvSpPr/>
            <p:nvPr/>
          </p:nvSpPr>
          <p:spPr>
            <a:xfrm flipH="false" flipV="false" rot="0">
              <a:off x="0" y="0"/>
              <a:ext cx="1766640" cy="943544"/>
            </a:xfrm>
            <a:custGeom>
              <a:avLst/>
              <a:gdLst/>
              <a:ahLst/>
              <a:cxnLst/>
              <a:rect r="r" b="b" t="t" l="l"/>
              <a:pathLst>
                <a:path h="943544" w="1766640">
                  <a:moveTo>
                    <a:pt x="18590" y="0"/>
                  </a:moveTo>
                  <a:lnTo>
                    <a:pt x="1748050" y="0"/>
                  </a:lnTo>
                  <a:cubicBezTo>
                    <a:pt x="1752981" y="0"/>
                    <a:pt x="1757709" y="1959"/>
                    <a:pt x="1761196" y="5445"/>
                  </a:cubicBezTo>
                  <a:cubicBezTo>
                    <a:pt x="1764682" y="8931"/>
                    <a:pt x="1766640" y="13660"/>
                    <a:pt x="1766640" y="18590"/>
                  </a:cubicBezTo>
                  <a:lnTo>
                    <a:pt x="1766640" y="924954"/>
                  </a:lnTo>
                  <a:cubicBezTo>
                    <a:pt x="1766640" y="929884"/>
                    <a:pt x="1764682" y="934613"/>
                    <a:pt x="1761196" y="938099"/>
                  </a:cubicBezTo>
                  <a:cubicBezTo>
                    <a:pt x="1757709" y="941585"/>
                    <a:pt x="1752981" y="943544"/>
                    <a:pt x="1748050" y="943544"/>
                  </a:cubicBezTo>
                  <a:lnTo>
                    <a:pt x="18590" y="943544"/>
                  </a:lnTo>
                  <a:cubicBezTo>
                    <a:pt x="13660" y="943544"/>
                    <a:pt x="8931" y="941585"/>
                    <a:pt x="5445" y="938099"/>
                  </a:cubicBezTo>
                  <a:cubicBezTo>
                    <a:pt x="1959" y="934613"/>
                    <a:pt x="0" y="929884"/>
                    <a:pt x="0" y="924954"/>
                  </a:cubicBezTo>
                  <a:lnTo>
                    <a:pt x="0" y="18590"/>
                  </a:lnTo>
                  <a:cubicBezTo>
                    <a:pt x="0" y="13660"/>
                    <a:pt x="1959" y="8931"/>
                    <a:pt x="5445" y="5445"/>
                  </a:cubicBezTo>
                  <a:cubicBezTo>
                    <a:pt x="8931" y="1959"/>
                    <a:pt x="13660" y="0"/>
                    <a:pt x="18590" y="0"/>
                  </a:cubicBezTo>
                  <a:close/>
                </a:path>
              </a:pathLst>
            </a:custGeom>
            <a:solidFill>
              <a:srgbClr val="01003B"/>
            </a:solidFill>
          </p:spPr>
        </p:sp>
        <p:sp>
          <p:nvSpPr>
            <p:cNvPr name="TextBox 43" id="43"/>
            <p:cNvSpPr txBox="true"/>
            <p:nvPr/>
          </p:nvSpPr>
          <p:spPr>
            <a:xfrm>
              <a:off x="0" y="-47625"/>
              <a:ext cx="812800" cy="860425"/>
            </a:xfrm>
            <a:prstGeom prst="rect">
              <a:avLst/>
            </a:prstGeom>
          </p:spPr>
          <p:txBody>
            <a:bodyPr anchor="ctr" rtlCol="false" tIns="328690" lIns="328690" bIns="328690" rIns="328690"/>
            <a:lstStyle/>
            <a:p>
              <a:pPr algn="ctr">
                <a:lnSpc>
                  <a:spcPts val="3220"/>
                </a:lnSpc>
              </a:pPr>
            </a:p>
          </p:txBody>
        </p:sp>
      </p:grpSp>
      <p:sp>
        <p:nvSpPr>
          <p:cNvPr name="Freeform 44" id="44"/>
          <p:cNvSpPr/>
          <p:nvPr/>
        </p:nvSpPr>
        <p:spPr>
          <a:xfrm flipH="false" flipV="false" rot="0">
            <a:off x="1066800" y="6020571"/>
            <a:ext cx="8115300" cy="3984633"/>
          </a:xfrm>
          <a:custGeom>
            <a:avLst/>
            <a:gdLst/>
            <a:ahLst/>
            <a:cxnLst/>
            <a:rect r="r" b="b" t="t" l="l"/>
            <a:pathLst>
              <a:path h="3984633" w="8115300">
                <a:moveTo>
                  <a:pt x="0" y="0"/>
                </a:moveTo>
                <a:lnTo>
                  <a:pt x="8115300" y="0"/>
                </a:lnTo>
                <a:lnTo>
                  <a:pt x="8115300" y="3984633"/>
                </a:lnTo>
                <a:lnTo>
                  <a:pt x="0" y="3984633"/>
                </a:lnTo>
                <a:lnTo>
                  <a:pt x="0" y="0"/>
                </a:lnTo>
                <a:close/>
              </a:path>
            </a:pathLst>
          </a:custGeom>
          <a:blipFill>
            <a:blip r:embed="rId6"/>
            <a:stretch>
              <a:fillRect l="0" t="0" r="0" b="0"/>
            </a:stretch>
          </a:blipFill>
        </p:spPr>
      </p:sp>
      <p:sp>
        <p:nvSpPr>
          <p:cNvPr name="Freeform 45" id="45"/>
          <p:cNvSpPr/>
          <p:nvPr/>
        </p:nvSpPr>
        <p:spPr>
          <a:xfrm flipH="false" flipV="false" rot="0">
            <a:off x="9317931" y="5501193"/>
            <a:ext cx="8262609" cy="4957566"/>
          </a:xfrm>
          <a:custGeom>
            <a:avLst/>
            <a:gdLst/>
            <a:ahLst/>
            <a:cxnLst/>
            <a:rect r="r" b="b" t="t" l="l"/>
            <a:pathLst>
              <a:path h="4957566" w="8262609">
                <a:moveTo>
                  <a:pt x="0" y="0"/>
                </a:moveTo>
                <a:lnTo>
                  <a:pt x="8262609" y="0"/>
                </a:lnTo>
                <a:lnTo>
                  <a:pt x="8262609" y="4957565"/>
                </a:lnTo>
                <a:lnTo>
                  <a:pt x="0" y="4957565"/>
                </a:lnTo>
                <a:lnTo>
                  <a:pt x="0" y="0"/>
                </a:lnTo>
                <a:close/>
              </a:path>
            </a:pathLst>
          </a:custGeom>
          <a:blipFill>
            <a:blip r:embed="rId7"/>
            <a:stretch>
              <a:fillRect l="0" t="0" r="0" b="0"/>
            </a:stretch>
          </a:blipFill>
        </p:spPr>
      </p:sp>
      <p:sp>
        <p:nvSpPr>
          <p:cNvPr name="TextBox 46" id="46"/>
          <p:cNvSpPr txBox="true"/>
          <p:nvPr/>
        </p:nvSpPr>
        <p:spPr>
          <a:xfrm rot="0">
            <a:off x="244879" y="327990"/>
            <a:ext cx="5269605" cy="1123950"/>
          </a:xfrm>
          <a:prstGeom prst="rect">
            <a:avLst/>
          </a:prstGeom>
        </p:spPr>
        <p:txBody>
          <a:bodyPr anchor="t" rtlCol="false" tIns="0" lIns="0" bIns="0" rIns="0">
            <a:spAutoFit/>
          </a:bodyPr>
          <a:lstStyle/>
          <a:p>
            <a:pPr algn="ctr">
              <a:lnSpc>
                <a:spcPts val="4440"/>
              </a:lnSpc>
            </a:pPr>
            <a:r>
              <a:rPr lang="en-US" sz="3700">
                <a:solidFill>
                  <a:srgbClr val="F8F8F8"/>
                </a:solidFill>
                <a:latin typeface="Be Vietnam Ultra-Bold"/>
              </a:rPr>
              <a:t>OLIST STORE ANAYSIS </a:t>
            </a:r>
          </a:p>
          <a:p>
            <a:pPr algn="ctr">
              <a:lnSpc>
                <a:spcPts val="4440"/>
              </a:lnSpc>
            </a:pPr>
            <a:r>
              <a:rPr lang="en-US" sz="3700">
                <a:solidFill>
                  <a:srgbClr val="F8F8F8"/>
                </a:solidFill>
                <a:latin typeface="Be Vietnam Ultra-Bold"/>
              </a:rPr>
              <a:t>DASHBOARD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3227864" y="2000599"/>
            <a:ext cx="5769439" cy="3780790"/>
            <a:chOff x="0" y="0"/>
            <a:chExt cx="1519523" cy="995764"/>
          </a:xfrm>
        </p:grpSpPr>
        <p:sp>
          <p:nvSpPr>
            <p:cNvPr name="Freeform 4" id="4"/>
            <p:cNvSpPr/>
            <p:nvPr/>
          </p:nvSpPr>
          <p:spPr>
            <a:xfrm flipH="false" flipV="false" rot="0">
              <a:off x="0" y="0"/>
              <a:ext cx="1519523" cy="995764"/>
            </a:xfrm>
            <a:custGeom>
              <a:avLst/>
              <a:gdLst/>
              <a:ahLst/>
              <a:cxnLst/>
              <a:rect r="r" b="b" t="t" l="l"/>
              <a:pathLst>
                <a:path h="995764" w="1519523">
                  <a:moveTo>
                    <a:pt x="53675" y="0"/>
                  </a:moveTo>
                  <a:lnTo>
                    <a:pt x="1465848" y="0"/>
                  </a:lnTo>
                  <a:cubicBezTo>
                    <a:pt x="1480083" y="0"/>
                    <a:pt x="1493736" y="5655"/>
                    <a:pt x="1503802" y="15721"/>
                  </a:cubicBezTo>
                  <a:cubicBezTo>
                    <a:pt x="1513868" y="25787"/>
                    <a:pt x="1519523" y="39440"/>
                    <a:pt x="1519523" y="53675"/>
                  </a:cubicBezTo>
                  <a:lnTo>
                    <a:pt x="1519523" y="942088"/>
                  </a:lnTo>
                  <a:cubicBezTo>
                    <a:pt x="1519523" y="971732"/>
                    <a:pt x="1495492" y="995764"/>
                    <a:pt x="1465848" y="995764"/>
                  </a:cubicBezTo>
                  <a:lnTo>
                    <a:pt x="53675" y="995764"/>
                  </a:lnTo>
                  <a:cubicBezTo>
                    <a:pt x="24031" y="995764"/>
                    <a:pt x="0" y="971732"/>
                    <a:pt x="0" y="942088"/>
                  </a:cubicBezTo>
                  <a:lnTo>
                    <a:pt x="0" y="53675"/>
                  </a:lnTo>
                  <a:cubicBezTo>
                    <a:pt x="0" y="24031"/>
                    <a:pt x="24031" y="0"/>
                    <a:pt x="53675" y="0"/>
                  </a:cubicBezTo>
                  <a:close/>
                </a:path>
              </a:pathLst>
            </a:custGeom>
            <a:solidFill>
              <a:srgbClr val="FF007E">
                <a:alpha val="25882"/>
              </a:srgbClr>
            </a:solidFill>
            <a:ln>
              <a:noFill/>
            </a:ln>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6" id="6"/>
          <p:cNvSpPr txBox="true"/>
          <p:nvPr/>
        </p:nvSpPr>
        <p:spPr>
          <a:xfrm rot="0">
            <a:off x="6430525" y="180975"/>
            <a:ext cx="5426950" cy="8477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Ultra-Bold"/>
              </a:rPr>
              <a:t>SWOT Analysis</a:t>
            </a:r>
          </a:p>
        </p:txBody>
      </p:sp>
      <p:sp>
        <p:nvSpPr>
          <p:cNvPr name="TextBox 7" id="7"/>
          <p:cNvSpPr txBox="true"/>
          <p:nvPr/>
        </p:nvSpPr>
        <p:spPr>
          <a:xfrm rot="0">
            <a:off x="3571146" y="2235857"/>
            <a:ext cx="5082874" cy="662306"/>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STRENGHTS</a:t>
            </a:r>
          </a:p>
        </p:txBody>
      </p:sp>
      <p:sp>
        <p:nvSpPr>
          <p:cNvPr name="TextBox 8" id="8"/>
          <p:cNvSpPr txBox="true"/>
          <p:nvPr/>
        </p:nvSpPr>
        <p:spPr>
          <a:xfrm rot="0">
            <a:off x="3571146" y="3226149"/>
            <a:ext cx="5082874" cy="2555240"/>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F8F8F8"/>
                </a:solidFill>
                <a:latin typeface="IBM Plex Sans"/>
              </a:rPr>
              <a:t>Extensive Product Variety</a:t>
            </a:r>
          </a:p>
          <a:p>
            <a:pPr marL="626107" indent="-313054" lvl="1">
              <a:lnSpc>
                <a:spcPts val="4059"/>
              </a:lnSpc>
              <a:buFont typeface="Arial"/>
              <a:buChar char="•"/>
            </a:pPr>
            <a:r>
              <a:rPr lang="en-US" sz="2899">
                <a:solidFill>
                  <a:srgbClr val="F8F8F8"/>
                </a:solidFill>
                <a:latin typeface="IBM Plex Sans"/>
              </a:rPr>
              <a:t>Robust Seller Network</a:t>
            </a:r>
          </a:p>
          <a:p>
            <a:pPr marL="626107" indent="-313054" lvl="1">
              <a:lnSpc>
                <a:spcPts val="4059"/>
              </a:lnSpc>
              <a:buFont typeface="Arial"/>
              <a:buChar char="•"/>
            </a:pPr>
            <a:r>
              <a:rPr lang="en-US" sz="2899">
                <a:solidFill>
                  <a:srgbClr val="F8F8F8"/>
                </a:solidFill>
                <a:latin typeface="IBM Plex Sans"/>
              </a:rPr>
              <a:t>Strong Customer Base</a:t>
            </a:r>
          </a:p>
          <a:p>
            <a:pPr marL="626107" indent="-313054" lvl="1">
              <a:lnSpc>
                <a:spcPts val="4059"/>
              </a:lnSpc>
              <a:buFont typeface="Arial"/>
              <a:buChar char="•"/>
            </a:pPr>
            <a:r>
              <a:rPr lang="en-US" sz="2899">
                <a:solidFill>
                  <a:srgbClr val="F8F8F8"/>
                </a:solidFill>
                <a:latin typeface="IBM Plex Sans"/>
              </a:rPr>
              <a:t>Efficient Delivery System</a:t>
            </a:r>
          </a:p>
          <a:p>
            <a:pPr>
              <a:lnSpc>
                <a:spcPts val="4059"/>
              </a:lnSpc>
            </a:pPr>
          </a:p>
        </p:txBody>
      </p:sp>
      <p:grpSp>
        <p:nvGrpSpPr>
          <p:cNvPr name="Group 9" id="9"/>
          <p:cNvGrpSpPr/>
          <p:nvPr/>
        </p:nvGrpSpPr>
        <p:grpSpPr>
          <a:xfrm rot="0">
            <a:off x="9463340" y="2000599"/>
            <a:ext cx="5769439" cy="3780790"/>
            <a:chOff x="0" y="0"/>
            <a:chExt cx="7692585" cy="5041053"/>
          </a:xfrm>
        </p:grpSpPr>
        <p:grpSp>
          <p:nvGrpSpPr>
            <p:cNvPr name="Group 10" id="10"/>
            <p:cNvGrpSpPr/>
            <p:nvPr/>
          </p:nvGrpSpPr>
          <p:grpSpPr>
            <a:xfrm rot="0">
              <a:off x="0" y="0"/>
              <a:ext cx="7692585" cy="5041053"/>
              <a:chOff x="0" y="0"/>
              <a:chExt cx="1519523" cy="995764"/>
            </a:xfrm>
          </p:grpSpPr>
          <p:sp>
            <p:nvSpPr>
              <p:cNvPr name="Freeform 11" id="11"/>
              <p:cNvSpPr/>
              <p:nvPr/>
            </p:nvSpPr>
            <p:spPr>
              <a:xfrm flipH="false" flipV="false" rot="0">
                <a:off x="0" y="0"/>
                <a:ext cx="1519523" cy="995764"/>
              </a:xfrm>
              <a:custGeom>
                <a:avLst/>
                <a:gdLst/>
                <a:ahLst/>
                <a:cxnLst/>
                <a:rect r="r" b="b" t="t" l="l"/>
                <a:pathLst>
                  <a:path h="995764" w="1519523">
                    <a:moveTo>
                      <a:pt x="53675" y="0"/>
                    </a:moveTo>
                    <a:lnTo>
                      <a:pt x="1465848" y="0"/>
                    </a:lnTo>
                    <a:cubicBezTo>
                      <a:pt x="1480083" y="0"/>
                      <a:pt x="1493736" y="5655"/>
                      <a:pt x="1503802" y="15721"/>
                    </a:cubicBezTo>
                    <a:cubicBezTo>
                      <a:pt x="1513868" y="25787"/>
                      <a:pt x="1519523" y="39440"/>
                      <a:pt x="1519523" y="53675"/>
                    </a:cubicBezTo>
                    <a:lnTo>
                      <a:pt x="1519523" y="942088"/>
                    </a:lnTo>
                    <a:cubicBezTo>
                      <a:pt x="1519523" y="971732"/>
                      <a:pt x="1495492" y="995764"/>
                      <a:pt x="1465848" y="995764"/>
                    </a:cubicBezTo>
                    <a:lnTo>
                      <a:pt x="53675" y="995764"/>
                    </a:lnTo>
                    <a:cubicBezTo>
                      <a:pt x="24031" y="995764"/>
                      <a:pt x="0" y="971732"/>
                      <a:pt x="0" y="942088"/>
                    </a:cubicBezTo>
                    <a:lnTo>
                      <a:pt x="0" y="53675"/>
                    </a:lnTo>
                    <a:cubicBezTo>
                      <a:pt x="0" y="24031"/>
                      <a:pt x="24031" y="0"/>
                      <a:pt x="53675" y="0"/>
                    </a:cubicBezTo>
                    <a:close/>
                  </a:path>
                </a:pathLst>
              </a:custGeom>
              <a:solidFill>
                <a:srgbClr val="FF007E">
                  <a:alpha val="25882"/>
                </a:srgbClr>
              </a:solidFill>
              <a:ln>
                <a:noFill/>
              </a:ln>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13" id="13"/>
            <p:cNvSpPr txBox="true"/>
            <p:nvPr/>
          </p:nvSpPr>
          <p:spPr>
            <a:xfrm rot="0">
              <a:off x="308219" y="313677"/>
              <a:ext cx="7076148" cy="870374"/>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WEEKNESS</a:t>
              </a:r>
            </a:p>
          </p:txBody>
        </p:sp>
        <p:sp>
          <p:nvSpPr>
            <p:cNvPr name="TextBox 14" id="14"/>
            <p:cNvSpPr txBox="true"/>
            <p:nvPr/>
          </p:nvSpPr>
          <p:spPr>
            <a:xfrm rot="0">
              <a:off x="308219" y="1386147"/>
              <a:ext cx="7076148" cy="3387937"/>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F8F8F8"/>
                  </a:solidFill>
                  <a:latin typeface="IBM Plex Sans"/>
                </a:rPr>
                <a:t>Intense Competition</a:t>
              </a:r>
            </a:p>
            <a:p>
              <a:pPr marL="626107" indent="-313054" lvl="1">
                <a:lnSpc>
                  <a:spcPts val="4059"/>
                </a:lnSpc>
                <a:buFont typeface="Arial"/>
                <a:buChar char="•"/>
              </a:pPr>
              <a:r>
                <a:rPr lang="en-US" sz="2899">
                  <a:solidFill>
                    <a:srgbClr val="F8F8F8"/>
                  </a:solidFill>
                  <a:latin typeface="IBM Plex Sans"/>
                </a:rPr>
                <a:t>Limited International Presence</a:t>
              </a:r>
            </a:p>
            <a:p>
              <a:pPr marL="626107" indent="-313054" lvl="1">
                <a:lnSpc>
                  <a:spcPts val="4059"/>
                </a:lnSpc>
                <a:buFont typeface="Arial"/>
                <a:buChar char="•"/>
              </a:pPr>
              <a:r>
                <a:rPr lang="en-US" sz="2899">
                  <a:solidFill>
                    <a:srgbClr val="F8F8F8"/>
                  </a:solidFill>
                  <a:latin typeface="IBM Plex Sans"/>
                </a:rPr>
                <a:t>Reliance on Third-Party Logistics</a:t>
              </a:r>
            </a:p>
          </p:txBody>
        </p:sp>
      </p:grpSp>
      <p:grpSp>
        <p:nvGrpSpPr>
          <p:cNvPr name="Group 15" id="15"/>
          <p:cNvGrpSpPr/>
          <p:nvPr/>
        </p:nvGrpSpPr>
        <p:grpSpPr>
          <a:xfrm rot="0">
            <a:off x="3227864" y="6162389"/>
            <a:ext cx="5769439" cy="3780790"/>
            <a:chOff x="0" y="0"/>
            <a:chExt cx="1519523" cy="995764"/>
          </a:xfrm>
        </p:grpSpPr>
        <p:sp>
          <p:nvSpPr>
            <p:cNvPr name="Freeform 16" id="16"/>
            <p:cNvSpPr/>
            <p:nvPr/>
          </p:nvSpPr>
          <p:spPr>
            <a:xfrm flipH="false" flipV="false" rot="0">
              <a:off x="0" y="0"/>
              <a:ext cx="1519523" cy="995764"/>
            </a:xfrm>
            <a:custGeom>
              <a:avLst/>
              <a:gdLst/>
              <a:ahLst/>
              <a:cxnLst/>
              <a:rect r="r" b="b" t="t" l="l"/>
              <a:pathLst>
                <a:path h="995764" w="1519523">
                  <a:moveTo>
                    <a:pt x="53675" y="0"/>
                  </a:moveTo>
                  <a:lnTo>
                    <a:pt x="1465848" y="0"/>
                  </a:lnTo>
                  <a:cubicBezTo>
                    <a:pt x="1480083" y="0"/>
                    <a:pt x="1493736" y="5655"/>
                    <a:pt x="1503802" y="15721"/>
                  </a:cubicBezTo>
                  <a:cubicBezTo>
                    <a:pt x="1513868" y="25787"/>
                    <a:pt x="1519523" y="39440"/>
                    <a:pt x="1519523" y="53675"/>
                  </a:cubicBezTo>
                  <a:lnTo>
                    <a:pt x="1519523" y="942088"/>
                  </a:lnTo>
                  <a:cubicBezTo>
                    <a:pt x="1519523" y="971732"/>
                    <a:pt x="1495492" y="995764"/>
                    <a:pt x="1465848" y="995764"/>
                  </a:cubicBezTo>
                  <a:lnTo>
                    <a:pt x="53675" y="995764"/>
                  </a:lnTo>
                  <a:cubicBezTo>
                    <a:pt x="24031" y="995764"/>
                    <a:pt x="0" y="971732"/>
                    <a:pt x="0" y="942088"/>
                  </a:cubicBezTo>
                  <a:lnTo>
                    <a:pt x="0" y="53675"/>
                  </a:lnTo>
                  <a:cubicBezTo>
                    <a:pt x="0" y="24031"/>
                    <a:pt x="24031" y="0"/>
                    <a:pt x="53675" y="0"/>
                  </a:cubicBezTo>
                  <a:close/>
                </a:path>
              </a:pathLst>
            </a:custGeom>
            <a:solidFill>
              <a:srgbClr val="FF007E">
                <a:alpha val="25882"/>
              </a:srgbClr>
            </a:solidFill>
            <a:ln>
              <a:noFill/>
            </a:ln>
          </p:spPr>
        </p:sp>
        <p:sp>
          <p:nvSpPr>
            <p:cNvPr name="TextBox 17" id="17"/>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18" id="18"/>
          <p:cNvSpPr txBox="true"/>
          <p:nvPr/>
        </p:nvSpPr>
        <p:spPr>
          <a:xfrm rot="0">
            <a:off x="3571146" y="6397647"/>
            <a:ext cx="5082874" cy="662306"/>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OPPORTUNITIES</a:t>
            </a:r>
          </a:p>
        </p:txBody>
      </p:sp>
      <p:sp>
        <p:nvSpPr>
          <p:cNvPr name="TextBox 19" id="19"/>
          <p:cNvSpPr txBox="true"/>
          <p:nvPr/>
        </p:nvSpPr>
        <p:spPr>
          <a:xfrm rot="0">
            <a:off x="3571146" y="7130764"/>
            <a:ext cx="5426157" cy="3069590"/>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F8F8F8"/>
                </a:solidFill>
                <a:latin typeface="IBM Plex Sans"/>
              </a:rPr>
              <a:t>Market Expansion</a:t>
            </a:r>
          </a:p>
          <a:p>
            <a:pPr marL="626107" indent="-313054" lvl="1">
              <a:lnSpc>
                <a:spcPts val="4059"/>
              </a:lnSpc>
              <a:buFont typeface="Arial"/>
              <a:buChar char="•"/>
            </a:pPr>
            <a:r>
              <a:rPr lang="en-US" sz="2899">
                <a:solidFill>
                  <a:srgbClr val="F8F8F8"/>
                </a:solidFill>
                <a:latin typeface="IBM Plex Sans"/>
              </a:rPr>
              <a:t>Strategic Partnerships</a:t>
            </a:r>
          </a:p>
          <a:p>
            <a:pPr marL="626107" indent="-313054" lvl="1">
              <a:lnSpc>
                <a:spcPts val="4059"/>
              </a:lnSpc>
              <a:buFont typeface="Arial"/>
              <a:buChar char="•"/>
            </a:pPr>
            <a:r>
              <a:rPr lang="en-US" sz="2899">
                <a:solidFill>
                  <a:srgbClr val="F8F8F8"/>
                </a:solidFill>
                <a:latin typeface="IBM Plex Sans"/>
              </a:rPr>
              <a:t>Mobile Commerce</a:t>
            </a:r>
          </a:p>
          <a:p>
            <a:pPr marL="626107" indent="-313054" lvl="1">
              <a:lnSpc>
                <a:spcPts val="4059"/>
              </a:lnSpc>
              <a:buFont typeface="Arial"/>
              <a:buChar char="•"/>
            </a:pPr>
            <a:r>
              <a:rPr lang="en-US" sz="2899">
                <a:solidFill>
                  <a:srgbClr val="F8F8F8"/>
                </a:solidFill>
                <a:latin typeface="IBM Plex Sans"/>
              </a:rPr>
              <a:t>Enhanced Customer Experience</a:t>
            </a:r>
          </a:p>
          <a:p>
            <a:pPr>
              <a:lnSpc>
                <a:spcPts val="4059"/>
              </a:lnSpc>
            </a:pPr>
          </a:p>
        </p:txBody>
      </p:sp>
      <p:grpSp>
        <p:nvGrpSpPr>
          <p:cNvPr name="Group 20" id="20"/>
          <p:cNvGrpSpPr/>
          <p:nvPr/>
        </p:nvGrpSpPr>
        <p:grpSpPr>
          <a:xfrm rot="0">
            <a:off x="9463340" y="6162389"/>
            <a:ext cx="5769439" cy="3780790"/>
            <a:chOff x="0" y="0"/>
            <a:chExt cx="1519523" cy="995764"/>
          </a:xfrm>
        </p:grpSpPr>
        <p:sp>
          <p:nvSpPr>
            <p:cNvPr name="Freeform 21" id="21"/>
            <p:cNvSpPr/>
            <p:nvPr/>
          </p:nvSpPr>
          <p:spPr>
            <a:xfrm flipH="false" flipV="false" rot="0">
              <a:off x="0" y="0"/>
              <a:ext cx="1519523" cy="995764"/>
            </a:xfrm>
            <a:custGeom>
              <a:avLst/>
              <a:gdLst/>
              <a:ahLst/>
              <a:cxnLst/>
              <a:rect r="r" b="b" t="t" l="l"/>
              <a:pathLst>
                <a:path h="995764" w="1519523">
                  <a:moveTo>
                    <a:pt x="53675" y="0"/>
                  </a:moveTo>
                  <a:lnTo>
                    <a:pt x="1465848" y="0"/>
                  </a:lnTo>
                  <a:cubicBezTo>
                    <a:pt x="1480083" y="0"/>
                    <a:pt x="1493736" y="5655"/>
                    <a:pt x="1503802" y="15721"/>
                  </a:cubicBezTo>
                  <a:cubicBezTo>
                    <a:pt x="1513868" y="25787"/>
                    <a:pt x="1519523" y="39440"/>
                    <a:pt x="1519523" y="53675"/>
                  </a:cubicBezTo>
                  <a:lnTo>
                    <a:pt x="1519523" y="942088"/>
                  </a:lnTo>
                  <a:cubicBezTo>
                    <a:pt x="1519523" y="971732"/>
                    <a:pt x="1495492" y="995764"/>
                    <a:pt x="1465848" y="995764"/>
                  </a:cubicBezTo>
                  <a:lnTo>
                    <a:pt x="53675" y="995764"/>
                  </a:lnTo>
                  <a:cubicBezTo>
                    <a:pt x="24031" y="995764"/>
                    <a:pt x="0" y="971732"/>
                    <a:pt x="0" y="942088"/>
                  </a:cubicBezTo>
                  <a:lnTo>
                    <a:pt x="0" y="53675"/>
                  </a:lnTo>
                  <a:cubicBezTo>
                    <a:pt x="0" y="24031"/>
                    <a:pt x="24031" y="0"/>
                    <a:pt x="53675" y="0"/>
                  </a:cubicBezTo>
                  <a:close/>
                </a:path>
              </a:pathLst>
            </a:custGeom>
            <a:solidFill>
              <a:srgbClr val="FF007E">
                <a:alpha val="25882"/>
              </a:srgbClr>
            </a:solidFill>
            <a:ln>
              <a:noFill/>
            </a:ln>
          </p:spPr>
        </p:sp>
        <p:sp>
          <p:nvSpPr>
            <p:cNvPr name="TextBox 22" id="22"/>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23" id="23"/>
          <p:cNvSpPr txBox="true"/>
          <p:nvPr/>
        </p:nvSpPr>
        <p:spPr>
          <a:xfrm rot="0">
            <a:off x="9806622" y="6378597"/>
            <a:ext cx="5082874" cy="662306"/>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THREATS</a:t>
            </a:r>
          </a:p>
        </p:txBody>
      </p:sp>
      <p:sp>
        <p:nvSpPr>
          <p:cNvPr name="TextBox 24" id="24"/>
          <p:cNvSpPr txBox="true"/>
          <p:nvPr/>
        </p:nvSpPr>
        <p:spPr>
          <a:xfrm rot="0">
            <a:off x="9711372" y="7130764"/>
            <a:ext cx="5986830" cy="2555240"/>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F8F8F8"/>
                </a:solidFill>
                <a:latin typeface="IBM Plex Sans"/>
              </a:rPr>
              <a:t>Competitive Pressure</a:t>
            </a:r>
          </a:p>
          <a:p>
            <a:pPr marL="626107" indent="-313054" lvl="1">
              <a:lnSpc>
                <a:spcPts val="4059"/>
              </a:lnSpc>
              <a:buFont typeface="Arial"/>
              <a:buChar char="•"/>
            </a:pPr>
            <a:r>
              <a:rPr lang="en-US" sz="2899">
                <a:solidFill>
                  <a:srgbClr val="F8F8F8"/>
                </a:solidFill>
                <a:latin typeface="IBM Plex Sans"/>
              </a:rPr>
              <a:t>Changing Consumer Preferences</a:t>
            </a:r>
          </a:p>
          <a:p>
            <a:pPr marL="626107" indent="-313054" lvl="1">
              <a:lnSpc>
                <a:spcPts val="4059"/>
              </a:lnSpc>
              <a:buFont typeface="Arial"/>
              <a:buChar char="•"/>
            </a:pPr>
            <a:r>
              <a:rPr lang="en-US" sz="2899">
                <a:solidFill>
                  <a:srgbClr val="F8F8F8"/>
                </a:solidFill>
                <a:latin typeface="IBM Plex Sans"/>
              </a:rPr>
              <a:t>Economic Factors</a:t>
            </a:r>
          </a:p>
          <a:p>
            <a:pPr marL="626107" indent="-313054" lvl="1">
              <a:lnSpc>
                <a:spcPts val="4059"/>
              </a:lnSpc>
              <a:buFont typeface="Arial"/>
              <a:buChar char="•"/>
            </a:pPr>
            <a:r>
              <a:rPr lang="en-US" sz="2899">
                <a:solidFill>
                  <a:srgbClr val="F8F8F8"/>
                </a:solidFill>
                <a:latin typeface="IBM Plex Sans"/>
              </a:rPr>
              <a:t>Regulatory Challenges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488644" y="392814"/>
            <a:ext cx="9571055" cy="8477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Ultra-Bold"/>
              </a:rPr>
              <a:t>SWOT Analysis conclusion</a:t>
            </a:r>
          </a:p>
        </p:txBody>
      </p:sp>
      <p:grpSp>
        <p:nvGrpSpPr>
          <p:cNvPr name="Group 4" id="4"/>
          <p:cNvGrpSpPr/>
          <p:nvPr/>
        </p:nvGrpSpPr>
        <p:grpSpPr>
          <a:xfrm rot="0">
            <a:off x="768356" y="1854337"/>
            <a:ext cx="16490944" cy="8016422"/>
            <a:chOff x="0" y="0"/>
            <a:chExt cx="1768745" cy="859806"/>
          </a:xfrm>
        </p:grpSpPr>
        <p:sp>
          <p:nvSpPr>
            <p:cNvPr name="Freeform 5" id="5"/>
            <p:cNvSpPr/>
            <p:nvPr/>
          </p:nvSpPr>
          <p:spPr>
            <a:xfrm flipH="false" flipV="false" rot="0">
              <a:off x="0" y="0"/>
              <a:ext cx="1768745" cy="859806"/>
            </a:xfrm>
            <a:custGeom>
              <a:avLst/>
              <a:gdLst/>
              <a:ahLst/>
              <a:cxnLst/>
              <a:rect r="r" b="b" t="t" l="l"/>
              <a:pathLst>
                <a:path h="859806" w="1768745">
                  <a:moveTo>
                    <a:pt x="18779" y="0"/>
                  </a:moveTo>
                  <a:lnTo>
                    <a:pt x="1749966" y="0"/>
                  </a:lnTo>
                  <a:cubicBezTo>
                    <a:pt x="1754947" y="0"/>
                    <a:pt x="1759723" y="1978"/>
                    <a:pt x="1763245" y="5500"/>
                  </a:cubicBezTo>
                  <a:cubicBezTo>
                    <a:pt x="1766767" y="9022"/>
                    <a:pt x="1768745" y="13798"/>
                    <a:pt x="1768745" y="18779"/>
                  </a:cubicBezTo>
                  <a:lnTo>
                    <a:pt x="1768745" y="841027"/>
                  </a:lnTo>
                  <a:cubicBezTo>
                    <a:pt x="1768745" y="846007"/>
                    <a:pt x="1766767" y="850784"/>
                    <a:pt x="1763245" y="854305"/>
                  </a:cubicBezTo>
                  <a:cubicBezTo>
                    <a:pt x="1759723" y="857827"/>
                    <a:pt x="1754947" y="859806"/>
                    <a:pt x="1749966" y="859806"/>
                  </a:cubicBezTo>
                  <a:lnTo>
                    <a:pt x="18779" y="859806"/>
                  </a:lnTo>
                  <a:cubicBezTo>
                    <a:pt x="13798" y="859806"/>
                    <a:pt x="9022" y="857827"/>
                    <a:pt x="5500" y="854305"/>
                  </a:cubicBezTo>
                  <a:cubicBezTo>
                    <a:pt x="1978" y="850784"/>
                    <a:pt x="0" y="846007"/>
                    <a:pt x="0" y="841027"/>
                  </a:cubicBezTo>
                  <a:lnTo>
                    <a:pt x="0" y="18779"/>
                  </a:lnTo>
                  <a:cubicBezTo>
                    <a:pt x="0" y="13798"/>
                    <a:pt x="1978" y="9022"/>
                    <a:pt x="5500" y="5500"/>
                  </a:cubicBezTo>
                  <a:cubicBezTo>
                    <a:pt x="9022" y="1978"/>
                    <a:pt x="13798" y="0"/>
                    <a:pt x="18779" y="0"/>
                  </a:cubicBezTo>
                  <a:close/>
                </a:path>
              </a:pathLst>
            </a:custGeom>
            <a:solidFill>
              <a:srgbClr val="FF007E">
                <a:alpha val="18824"/>
              </a:srgbClr>
            </a:solidFill>
            <a:ln>
              <a:noFill/>
            </a:ln>
          </p:spPr>
        </p:sp>
        <p:sp>
          <p:nvSpPr>
            <p:cNvPr name="TextBox 6" id="6"/>
            <p:cNvSpPr txBox="true"/>
            <p:nvPr/>
          </p:nvSpPr>
          <p:spPr>
            <a:xfrm>
              <a:off x="0" y="-76200"/>
              <a:ext cx="812800" cy="889000"/>
            </a:xfrm>
            <a:prstGeom prst="rect">
              <a:avLst/>
            </a:prstGeom>
          </p:spPr>
          <p:txBody>
            <a:bodyPr anchor="ctr" rtlCol="false" tIns="91405" lIns="91405" bIns="91405" rIns="91405"/>
            <a:lstStyle/>
            <a:p>
              <a:pPr algn="ctr" marL="0" indent="0" lvl="0">
                <a:lnSpc>
                  <a:spcPts val="5599"/>
                </a:lnSpc>
                <a:spcBef>
                  <a:spcPct val="0"/>
                </a:spcBef>
              </a:pPr>
            </a:p>
          </p:txBody>
        </p:sp>
      </p:grpSp>
      <p:sp>
        <p:nvSpPr>
          <p:cNvPr name="TextBox 7" id="7"/>
          <p:cNvSpPr txBox="true"/>
          <p:nvPr/>
        </p:nvSpPr>
        <p:spPr>
          <a:xfrm rot="0">
            <a:off x="1633788" y="2943726"/>
            <a:ext cx="15280768" cy="5751919"/>
          </a:xfrm>
          <a:prstGeom prst="rect">
            <a:avLst/>
          </a:prstGeom>
        </p:spPr>
        <p:txBody>
          <a:bodyPr anchor="t" rtlCol="false" tIns="0" lIns="0" bIns="0" rIns="0">
            <a:spAutoFit/>
          </a:bodyPr>
          <a:lstStyle/>
          <a:p>
            <a:pPr>
              <a:lnSpc>
                <a:spcPts val="6566"/>
              </a:lnSpc>
            </a:pPr>
            <a:r>
              <a:rPr lang="en-US" sz="4690">
                <a:solidFill>
                  <a:srgbClr val="F8F8F8"/>
                </a:solidFill>
                <a:latin typeface="IBM Plex Sans"/>
              </a:rPr>
              <a:t>By leveraging its strengths, addressing weaknesses, capitalizing on opportunities, and mitigating threats, Olist can position itself for continued growth, customer satisfaction, and competitive advantage in the dynamic e-commerce landscape. Strategic decision-making, innovation, and customer-centric approaches will be crucial for sustained success.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6735239" y="-9525"/>
            <a:ext cx="4817522" cy="847725"/>
          </a:xfrm>
          <a:prstGeom prst="rect">
            <a:avLst/>
          </a:prstGeom>
        </p:spPr>
        <p:txBody>
          <a:bodyPr anchor="t" rtlCol="false" tIns="0" lIns="0" bIns="0" rIns="0">
            <a:spAutoFit/>
          </a:bodyPr>
          <a:lstStyle/>
          <a:p>
            <a:pPr algn="just">
              <a:lnSpc>
                <a:spcPts val="6600"/>
              </a:lnSpc>
            </a:pPr>
            <a:r>
              <a:rPr lang="en-US" sz="5500">
                <a:solidFill>
                  <a:srgbClr val="F8F8F8"/>
                </a:solidFill>
                <a:latin typeface="Be Vietnam Ultra-Bold"/>
              </a:rPr>
              <a:t>Conclusion</a:t>
            </a:r>
          </a:p>
        </p:txBody>
      </p:sp>
      <p:sp>
        <p:nvSpPr>
          <p:cNvPr name="TextBox 4" id="4"/>
          <p:cNvSpPr txBox="true"/>
          <p:nvPr/>
        </p:nvSpPr>
        <p:spPr>
          <a:xfrm rot="0">
            <a:off x="279328" y="1246154"/>
            <a:ext cx="17729345" cy="8523483"/>
          </a:xfrm>
          <a:prstGeom prst="rect">
            <a:avLst/>
          </a:prstGeom>
        </p:spPr>
        <p:txBody>
          <a:bodyPr anchor="t" rtlCol="false" tIns="0" lIns="0" bIns="0" rIns="0">
            <a:spAutoFit/>
          </a:bodyPr>
          <a:lstStyle/>
          <a:p>
            <a:pPr marL="576139" indent="-288069" lvl="1">
              <a:lnSpc>
                <a:spcPts val="4563"/>
              </a:lnSpc>
              <a:buFont typeface="Arial"/>
              <a:buChar char="•"/>
            </a:pPr>
            <a:r>
              <a:rPr lang="en-US" sz="2668" spc="301">
                <a:solidFill>
                  <a:srgbClr val="F8F8F8"/>
                </a:solidFill>
                <a:latin typeface="Be Vietnam"/>
              </a:rPr>
              <a:t>Analyzing payment statistics for weekdays and weekends reveals consumer spending behaviors, enabling businesses to customize payment options and marketing strategies accordingly. By understanding payment type distribution and average transaction values, businesses can enhance customer satisfaction, improve conversion rates, and drive growth. </a:t>
            </a:r>
          </a:p>
          <a:p>
            <a:pPr marL="576139" indent="-288069" lvl="1">
              <a:lnSpc>
                <a:spcPts val="4563"/>
              </a:lnSpc>
              <a:buFont typeface="Arial"/>
              <a:buChar char="•"/>
            </a:pPr>
            <a:r>
              <a:rPr lang="en-US" sz="2668" spc="301">
                <a:solidFill>
                  <a:srgbClr val="F8F8F8"/>
                </a:solidFill>
                <a:latin typeface="Be Vietnam"/>
              </a:rPr>
              <a:t>Analyzing orders with a review score of 5 and credit card payments uncovers insights into customer satisfaction and preferences, enabling businesses to tailor payment options and customer service strategies. </a:t>
            </a:r>
          </a:p>
          <a:p>
            <a:pPr marL="576139" indent="-288069" lvl="1">
              <a:lnSpc>
                <a:spcPts val="4563"/>
              </a:lnSpc>
              <a:buFont typeface="Arial"/>
              <a:buChar char="•"/>
            </a:pPr>
            <a:r>
              <a:rPr lang="en-US" sz="2668" spc="301">
                <a:solidFill>
                  <a:srgbClr val="F8F8F8"/>
                </a:solidFill>
                <a:latin typeface="Be Vietnam"/>
              </a:rPr>
              <a:t>Analyzing average delivery days taken by a pet shop helps identify areas for improvement, optimizing delivery processes and enhancing customer satisfaction.</a:t>
            </a:r>
          </a:p>
          <a:p>
            <a:pPr marL="576139" indent="-288069" lvl="1">
              <a:lnSpc>
                <a:spcPts val="4563"/>
              </a:lnSpc>
              <a:buFont typeface="Arial"/>
              <a:buChar char="•"/>
            </a:pPr>
            <a:r>
              <a:rPr lang="en-US" sz="2668" spc="301">
                <a:solidFill>
                  <a:srgbClr val="F8F8F8"/>
                </a:solidFill>
                <a:latin typeface="Be Vietnam"/>
              </a:rPr>
              <a:t>Analyzing average payment value and price in Sao Paulo City provides insights for pricing strategies, market positioning, and resource allocation. </a:t>
            </a:r>
          </a:p>
          <a:p>
            <a:pPr marL="576139" indent="-288069" lvl="1">
              <a:lnSpc>
                <a:spcPts val="4563"/>
              </a:lnSpc>
              <a:buFont typeface="Arial"/>
              <a:buChar char="•"/>
            </a:pPr>
            <a:r>
              <a:rPr lang="en-US" sz="2668" spc="301">
                <a:solidFill>
                  <a:srgbClr val="F8F8F8"/>
                </a:solidFill>
                <a:latin typeface="Be Vietnam"/>
              </a:rPr>
              <a:t>Analyzing the relationship between average shipping days and review scores emphasizes efficient shipping operations, improving customer satisfaction and brand perception.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5227611" y="4075110"/>
            <a:ext cx="7832779" cy="1853780"/>
          </a:xfrm>
          <a:prstGeom prst="rect">
            <a:avLst/>
          </a:prstGeom>
        </p:spPr>
        <p:txBody>
          <a:bodyPr anchor="t" rtlCol="false" tIns="0" lIns="0" bIns="0" rIns="0">
            <a:spAutoFit/>
          </a:bodyPr>
          <a:lstStyle/>
          <a:p>
            <a:pPr algn="just">
              <a:lnSpc>
                <a:spcPts val="14672"/>
              </a:lnSpc>
            </a:pPr>
            <a:r>
              <a:rPr lang="en-US" sz="12227">
                <a:solidFill>
                  <a:srgbClr val="F8F8F8"/>
                </a:solidFill>
                <a:latin typeface="Be Vietnam Ultra-Bold"/>
              </a:rPr>
              <a:t>Thank you</a:t>
            </a:r>
          </a:p>
        </p:txBody>
      </p:sp>
      <p:sp>
        <p:nvSpPr>
          <p:cNvPr name="Freeform 3" id="3"/>
          <p:cNvSpPr/>
          <p:nvPr/>
        </p:nvSpPr>
        <p:spPr>
          <a:xfrm flipH="false" flipV="false" rot="-2597340">
            <a:off x="7541736" y="4964904"/>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208645">
            <a:off x="-6158224" y="-579687"/>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869883" y="606081"/>
            <a:ext cx="10183757" cy="1238250"/>
          </a:xfrm>
          <a:prstGeom prst="rect">
            <a:avLst/>
          </a:prstGeom>
        </p:spPr>
        <p:txBody>
          <a:bodyPr anchor="t" rtlCol="false" tIns="0" lIns="0" bIns="0" rIns="0">
            <a:spAutoFit/>
          </a:bodyPr>
          <a:lstStyle/>
          <a:p>
            <a:pPr algn="ctr">
              <a:lnSpc>
                <a:spcPts val="9720"/>
              </a:lnSpc>
            </a:pPr>
            <a:r>
              <a:rPr lang="en-US" sz="8100">
                <a:solidFill>
                  <a:srgbClr val="F8F8F8"/>
                </a:solidFill>
                <a:latin typeface="Be Vietnam Ultra-Bold"/>
              </a:rPr>
              <a:t>Team members</a:t>
            </a:r>
          </a:p>
        </p:txBody>
      </p:sp>
      <p:sp>
        <p:nvSpPr>
          <p:cNvPr name="Freeform 4" id="4"/>
          <p:cNvSpPr/>
          <p:nvPr/>
        </p:nvSpPr>
        <p:spPr>
          <a:xfrm flipH="false" flipV="false" rot="4188771">
            <a:off x="7322752" y="1740636"/>
            <a:ext cx="15966650" cy="5777024"/>
          </a:xfrm>
          <a:custGeom>
            <a:avLst/>
            <a:gdLst/>
            <a:ahLst/>
            <a:cxnLst/>
            <a:rect r="r" b="b" t="t" l="l"/>
            <a:pathLst>
              <a:path h="5777024" w="15966650">
                <a:moveTo>
                  <a:pt x="0" y="0"/>
                </a:moveTo>
                <a:lnTo>
                  <a:pt x="15966650" y="0"/>
                </a:lnTo>
                <a:lnTo>
                  <a:pt x="15966650" y="5777024"/>
                </a:lnTo>
                <a:lnTo>
                  <a:pt x="0" y="5777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54601" y="3466701"/>
            <a:ext cx="3006328" cy="1127126"/>
          </a:xfrm>
          <a:prstGeom prst="rect">
            <a:avLst/>
          </a:prstGeom>
        </p:spPr>
        <p:txBody>
          <a:bodyPr anchor="t" rtlCol="false" tIns="0" lIns="0" bIns="0" rIns="0">
            <a:spAutoFit/>
          </a:bodyPr>
          <a:lstStyle/>
          <a:p>
            <a:pPr algn="ctr">
              <a:lnSpc>
                <a:spcPts val="4759"/>
              </a:lnSpc>
            </a:pPr>
            <a:r>
              <a:rPr lang="en-US" sz="3399">
                <a:solidFill>
                  <a:srgbClr val="F8F8F8"/>
                </a:solidFill>
                <a:latin typeface="IBM Plex Sans Bold"/>
              </a:rPr>
              <a:t>Chandan Giri</a:t>
            </a:r>
          </a:p>
          <a:p>
            <a:pPr algn="ctr">
              <a:lnSpc>
                <a:spcPts val="4339"/>
              </a:lnSpc>
              <a:spcBef>
                <a:spcPct val="0"/>
              </a:spcBef>
            </a:pPr>
            <a:r>
              <a:rPr lang="en-US" sz="3099">
                <a:solidFill>
                  <a:srgbClr val="F8F8F8"/>
                </a:solidFill>
                <a:latin typeface="IBM Plex Sans"/>
              </a:rPr>
              <a:t>Business Analyst</a:t>
            </a:r>
          </a:p>
        </p:txBody>
      </p:sp>
      <p:sp>
        <p:nvSpPr>
          <p:cNvPr name="TextBox 6" id="6"/>
          <p:cNvSpPr txBox="true"/>
          <p:nvPr/>
        </p:nvSpPr>
        <p:spPr>
          <a:xfrm rot="0">
            <a:off x="5569387" y="3466701"/>
            <a:ext cx="3279219" cy="1127126"/>
          </a:xfrm>
          <a:prstGeom prst="rect">
            <a:avLst/>
          </a:prstGeom>
        </p:spPr>
        <p:txBody>
          <a:bodyPr anchor="t" rtlCol="false" tIns="0" lIns="0" bIns="0" rIns="0">
            <a:spAutoFit/>
          </a:bodyPr>
          <a:lstStyle/>
          <a:p>
            <a:pPr algn="ctr">
              <a:lnSpc>
                <a:spcPts val="4759"/>
              </a:lnSpc>
            </a:pPr>
            <a:r>
              <a:rPr lang="en-US" sz="3399">
                <a:solidFill>
                  <a:srgbClr val="F8F8F8"/>
                </a:solidFill>
                <a:latin typeface="IBM Plex Sans Bold"/>
              </a:rPr>
              <a:t>Deepika Raghav</a:t>
            </a:r>
          </a:p>
          <a:p>
            <a:pPr algn="ctr">
              <a:lnSpc>
                <a:spcPts val="4339"/>
              </a:lnSpc>
              <a:spcBef>
                <a:spcPct val="0"/>
              </a:spcBef>
            </a:pPr>
            <a:r>
              <a:rPr lang="en-US" sz="3099">
                <a:solidFill>
                  <a:srgbClr val="F8F8F8"/>
                </a:solidFill>
                <a:latin typeface="IBM Plex Sans"/>
              </a:rPr>
              <a:t>Business Analyst</a:t>
            </a:r>
          </a:p>
        </p:txBody>
      </p:sp>
      <p:sp>
        <p:nvSpPr>
          <p:cNvPr name="TextBox 7" id="7"/>
          <p:cNvSpPr txBox="true"/>
          <p:nvPr/>
        </p:nvSpPr>
        <p:spPr>
          <a:xfrm rot="0">
            <a:off x="1028700" y="5648689"/>
            <a:ext cx="3553182" cy="1073785"/>
          </a:xfrm>
          <a:prstGeom prst="rect">
            <a:avLst/>
          </a:prstGeom>
        </p:spPr>
        <p:txBody>
          <a:bodyPr anchor="t" rtlCol="false" tIns="0" lIns="0" bIns="0" rIns="0">
            <a:spAutoFit/>
          </a:bodyPr>
          <a:lstStyle/>
          <a:p>
            <a:pPr algn="ctr">
              <a:lnSpc>
                <a:spcPts val="4339"/>
              </a:lnSpc>
            </a:pPr>
            <a:r>
              <a:rPr lang="en-US" sz="3099">
                <a:solidFill>
                  <a:srgbClr val="F8F8F8"/>
                </a:solidFill>
                <a:latin typeface="IBM Plex Sans Bold"/>
              </a:rPr>
              <a:t>Jagruti Kawanpure</a:t>
            </a:r>
          </a:p>
          <a:p>
            <a:pPr algn="ctr">
              <a:lnSpc>
                <a:spcPts val="4339"/>
              </a:lnSpc>
              <a:spcBef>
                <a:spcPct val="0"/>
              </a:spcBef>
            </a:pPr>
            <a:r>
              <a:rPr lang="en-US" sz="3099">
                <a:solidFill>
                  <a:srgbClr val="F8F8F8"/>
                </a:solidFill>
                <a:latin typeface="IBM Plex Sans"/>
              </a:rPr>
              <a:t>Data Analyst</a:t>
            </a:r>
          </a:p>
        </p:txBody>
      </p:sp>
      <p:sp>
        <p:nvSpPr>
          <p:cNvPr name="TextBox 8" id="8"/>
          <p:cNvSpPr txBox="true"/>
          <p:nvPr/>
        </p:nvSpPr>
        <p:spPr>
          <a:xfrm rot="0">
            <a:off x="5849485" y="5648689"/>
            <a:ext cx="2722959" cy="1073785"/>
          </a:xfrm>
          <a:prstGeom prst="rect">
            <a:avLst/>
          </a:prstGeom>
        </p:spPr>
        <p:txBody>
          <a:bodyPr anchor="t" rtlCol="false" tIns="0" lIns="0" bIns="0" rIns="0">
            <a:spAutoFit/>
          </a:bodyPr>
          <a:lstStyle/>
          <a:p>
            <a:pPr algn="ctr">
              <a:lnSpc>
                <a:spcPts val="4339"/>
              </a:lnSpc>
            </a:pPr>
            <a:r>
              <a:rPr lang="en-US" sz="3099">
                <a:solidFill>
                  <a:srgbClr val="F8F8F8"/>
                </a:solidFill>
                <a:latin typeface="IBM Plex Sans Bold"/>
              </a:rPr>
              <a:t>Pragati Padole</a:t>
            </a:r>
          </a:p>
          <a:p>
            <a:pPr algn="ctr">
              <a:lnSpc>
                <a:spcPts val="4339"/>
              </a:lnSpc>
              <a:spcBef>
                <a:spcPct val="0"/>
              </a:spcBef>
            </a:pPr>
            <a:r>
              <a:rPr lang="en-US" sz="3099">
                <a:solidFill>
                  <a:srgbClr val="F8F8F8"/>
                </a:solidFill>
                <a:latin typeface="IBM Plex Sans"/>
              </a:rPr>
              <a:t>Data Analyst</a:t>
            </a:r>
          </a:p>
        </p:txBody>
      </p:sp>
      <p:sp>
        <p:nvSpPr>
          <p:cNvPr name="TextBox 9" id="9"/>
          <p:cNvSpPr txBox="true"/>
          <p:nvPr/>
        </p:nvSpPr>
        <p:spPr>
          <a:xfrm rot="0">
            <a:off x="1293534" y="7949615"/>
            <a:ext cx="2928461" cy="1073785"/>
          </a:xfrm>
          <a:prstGeom prst="rect">
            <a:avLst/>
          </a:prstGeom>
        </p:spPr>
        <p:txBody>
          <a:bodyPr anchor="t" rtlCol="false" tIns="0" lIns="0" bIns="0" rIns="0">
            <a:spAutoFit/>
          </a:bodyPr>
          <a:lstStyle/>
          <a:p>
            <a:pPr algn="ctr">
              <a:lnSpc>
                <a:spcPts val="4339"/>
              </a:lnSpc>
            </a:pPr>
            <a:r>
              <a:rPr lang="en-US" sz="3099">
                <a:solidFill>
                  <a:srgbClr val="F8F8F8"/>
                </a:solidFill>
                <a:latin typeface="IBM Plex Sans Bold"/>
              </a:rPr>
              <a:t>Santhya Sekhar</a:t>
            </a:r>
          </a:p>
          <a:p>
            <a:pPr algn="ctr">
              <a:lnSpc>
                <a:spcPts val="4339"/>
              </a:lnSpc>
              <a:spcBef>
                <a:spcPct val="0"/>
              </a:spcBef>
            </a:pPr>
            <a:r>
              <a:rPr lang="en-US" sz="3099">
                <a:solidFill>
                  <a:srgbClr val="F8F8F8"/>
                </a:solidFill>
                <a:latin typeface="IBM Plex Sans"/>
              </a:rPr>
              <a:t>Data Analyst</a:t>
            </a:r>
          </a:p>
        </p:txBody>
      </p:sp>
      <p:sp>
        <p:nvSpPr>
          <p:cNvPr name="TextBox 10" id="10"/>
          <p:cNvSpPr txBox="true"/>
          <p:nvPr/>
        </p:nvSpPr>
        <p:spPr>
          <a:xfrm rot="0">
            <a:off x="6091416" y="7949615"/>
            <a:ext cx="2235160" cy="1073785"/>
          </a:xfrm>
          <a:prstGeom prst="rect">
            <a:avLst/>
          </a:prstGeom>
        </p:spPr>
        <p:txBody>
          <a:bodyPr anchor="t" rtlCol="false" tIns="0" lIns="0" bIns="0" rIns="0">
            <a:spAutoFit/>
          </a:bodyPr>
          <a:lstStyle/>
          <a:p>
            <a:pPr algn="ctr">
              <a:lnSpc>
                <a:spcPts val="4339"/>
              </a:lnSpc>
            </a:pPr>
            <a:r>
              <a:rPr lang="en-US" sz="3099">
                <a:solidFill>
                  <a:srgbClr val="F8F8F8"/>
                </a:solidFill>
                <a:latin typeface="IBM Plex Sans Bold"/>
              </a:rPr>
              <a:t>Sayali Patil</a:t>
            </a:r>
          </a:p>
          <a:p>
            <a:pPr algn="ctr">
              <a:lnSpc>
                <a:spcPts val="4339"/>
              </a:lnSpc>
              <a:spcBef>
                <a:spcPct val="0"/>
              </a:spcBef>
            </a:pPr>
            <a:r>
              <a:rPr lang="en-US" sz="3099">
                <a:solidFill>
                  <a:srgbClr val="F8F8F8"/>
                </a:solidFill>
                <a:latin typeface="IBM Plex Sans"/>
              </a:rPr>
              <a:t>Data Analyst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7254233" y="0"/>
            <a:ext cx="10863307" cy="10287000"/>
            <a:chOff x="0" y="0"/>
            <a:chExt cx="2861118" cy="2709333"/>
          </a:xfrm>
        </p:grpSpPr>
        <p:sp>
          <p:nvSpPr>
            <p:cNvPr name="Freeform 3" id="3"/>
            <p:cNvSpPr/>
            <p:nvPr/>
          </p:nvSpPr>
          <p:spPr>
            <a:xfrm flipH="false" flipV="false" rot="0">
              <a:off x="0" y="0"/>
              <a:ext cx="2861118" cy="2709333"/>
            </a:xfrm>
            <a:custGeom>
              <a:avLst/>
              <a:gdLst/>
              <a:ahLst/>
              <a:cxnLst/>
              <a:rect r="r" b="b" t="t" l="l"/>
              <a:pathLst>
                <a:path h="2709333" w="2861118">
                  <a:moveTo>
                    <a:pt x="28507" y="0"/>
                  </a:moveTo>
                  <a:lnTo>
                    <a:pt x="2832611" y="0"/>
                  </a:lnTo>
                  <a:cubicBezTo>
                    <a:pt x="2848355" y="0"/>
                    <a:pt x="2861118" y="12763"/>
                    <a:pt x="2861118" y="28507"/>
                  </a:cubicBezTo>
                  <a:lnTo>
                    <a:pt x="2861118" y="2680827"/>
                  </a:lnTo>
                  <a:cubicBezTo>
                    <a:pt x="2861118" y="2688387"/>
                    <a:pt x="2858114" y="2695638"/>
                    <a:pt x="2852768" y="2700984"/>
                  </a:cubicBezTo>
                  <a:cubicBezTo>
                    <a:pt x="2847422" y="2706330"/>
                    <a:pt x="2840172" y="2709333"/>
                    <a:pt x="2832611" y="2709333"/>
                  </a:cubicBezTo>
                  <a:lnTo>
                    <a:pt x="28507" y="2709333"/>
                  </a:lnTo>
                  <a:cubicBezTo>
                    <a:pt x="20946" y="2709333"/>
                    <a:pt x="13695" y="2706330"/>
                    <a:pt x="8349" y="2700984"/>
                  </a:cubicBezTo>
                  <a:cubicBezTo>
                    <a:pt x="3003" y="2695638"/>
                    <a:pt x="0" y="2688387"/>
                    <a:pt x="0" y="2680827"/>
                  </a:cubicBezTo>
                  <a:lnTo>
                    <a:pt x="0" y="28507"/>
                  </a:lnTo>
                  <a:cubicBezTo>
                    <a:pt x="0" y="20946"/>
                    <a:pt x="3003" y="13695"/>
                    <a:pt x="8349" y="8349"/>
                  </a:cubicBezTo>
                  <a:cubicBezTo>
                    <a:pt x="13695" y="3003"/>
                    <a:pt x="20946" y="0"/>
                    <a:pt x="28507" y="0"/>
                  </a:cubicBezTo>
                  <a:close/>
                </a:path>
              </a:pathLst>
            </a:custGeom>
            <a:solidFill>
              <a:srgbClr val="FF007E">
                <a:alpha val="25882"/>
              </a:srgbClr>
            </a:solidFill>
            <a:ln>
              <a:noFill/>
            </a:ln>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Freeform 5" id="5"/>
          <p:cNvSpPr/>
          <p:nvPr/>
        </p:nvSpPr>
        <p:spPr>
          <a:xfrm flipH="false" flipV="false" rot="0">
            <a:off x="-1044295" y="1579167"/>
            <a:ext cx="8139014" cy="8707833"/>
          </a:xfrm>
          <a:custGeom>
            <a:avLst/>
            <a:gdLst/>
            <a:ahLst/>
            <a:cxnLst/>
            <a:rect r="r" b="b" t="t" l="l"/>
            <a:pathLst>
              <a:path h="8707833" w="8139014">
                <a:moveTo>
                  <a:pt x="0" y="0"/>
                </a:moveTo>
                <a:lnTo>
                  <a:pt x="8139014" y="0"/>
                </a:lnTo>
                <a:lnTo>
                  <a:pt x="8139014" y="8707833"/>
                </a:lnTo>
                <a:lnTo>
                  <a:pt x="0" y="8707833"/>
                </a:lnTo>
                <a:lnTo>
                  <a:pt x="0" y="0"/>
                </a:lnTo>
                <a:close/>
              </a:path>
            </a:pathLst>
          </a:custGeom>
          <a:blipFill>
            <a:blip r:embed="rId2"/>
            <a:stretch>
              <a:fillRect l="-51129" t="0" r="-16367" b="0"/>
            </a:stretch>
          </a:blipFill>
        </p:spPr>
      </p:sp>
      <p:sp>
        <p:nvSpPr>
          <p:cNvPr name="TextBox 6" id="6"/>
          <p:cNvSpPr txBox="true"/>
          <p:nvPr/>
        </p:nvSpPr>
        <p:spPr>
          <a:xfrm rot="0">
            <a:off x="7094719" y="88900"/>
            <a:ext cx="10905467" cy="9956800"/>
          </a:xfrm>
          <a:prstGeom prst="rect">
            <a:avLst/>
          </a:prstGeom>
        </p:spPr>
        <p:txBody>
          <a:bodyPr anchor="t" rtlCol="false" tIns="0" lIns="0" bIns="0" rIns="0">
            <a:spAutoFit/>
          </a:bodyPr>
          <a:lstStyle/>
          <a:p>
            <a:pPr marL="669289" indent="-334645" lvl="1">
              <a:lnSpc>
                <a:spcPts val="5269"/>
              </a:lnSpc>
              <a:buFont typeface="Arial"/>
              <a:buChar char="•"/>
            </a:pPr>
            <a:r>
              <a:rPr lang="en-US" sz="3099">
                <a:solidFill>
                  <a:srgbClr val="F8F8F8"/>
                </a:solidFill>
                <a:latin typeface="IBM Plex Sans"/>
              </a:rPr>
              <a:t>Olist, founded in 2015, is a thriving Brazilian e-commerce platform that serves as a vital connection </a:t>
            </a:r>
            <a:r>
              <a:rPr lang="en-US" sz="3099">
                <a:solidFill>
                  <a:srgbClr val="F8F8F8"/>
                </a:solidFill>
                <a:latin typeface="IBM Plex Sans Bold"/>
              </a:rPr>
              <a:t>between small and medium-sized businesses</a:t>
            </a:r>
            <a:r>
              <a:rPr lang="en-US" sz="3099">
                <a:solidFill>
                  <a:srgbClr val="F8F8F8"/>
                </a:solidFill>
                <a:latin typeface="IBM Plex Sans"/>
              </a:rPr>
              <a:t> and major marketplaces, including </a:t>
            </a:r>
            <a:r>
              <a:rPr lang="en-US" sz="3099">
                <a:solidFill>
                  <a:srgbClr val="F8F8F8"/>
                </a:solidFill>
                <a:latin typeface="IBM Plex Sans Bold"/>
              </a:rPr>
              <a:t>Mercado Livre, Amazon, and Americanas.com. </a:t>
            </a:r>
          </a:p>
          <a:p>
            <a:pPr marL="669289" indent="-334645" lvl="1">
              <a:lnSpc>
                <a:spcPts val="5269"/>
              </a:lnSpc>
              <a:buFont typeface="Arial"/>
              <a:buChar char="•"/>
            </a:pPr>
            <a:r>
              <a:rPr lang="en-US" sz="3099">
                <a:solidFill>
                  <a:srgbClr val="F8F8F8"/>
                </a:solidFill>
                <a:latin typeface="IBM Plex Sans"/>
              </a:rPr>
              <a:t>Olist equips their sellers with essential tools and infrastructure to excel in the fiercely </a:t>
            </a:r>
            <a:r>
              <a:rPr lang="en-US" sz="3099">
                <a:solidFill>
                  <a:srgbClr val="F8F8F8"/>
                </a:solidFill>
                <a:latin typeface="IBM Plex Sans Bold"/>
              </a:rPr>
              <a:t>competitive e-commerce landscape.</a:t>
            </a:r>
          </a:p>
          <a:p>
            <a:pPr marL="669289" indent="-334645" lvl="1">
              <a:lnSpc>
                <a:spcPts val="5269"/>
              </a:lnSpc>
              <a:buFont typeface="Arial"/>
              <a:buChar char="•"/>
            </a:pPr>
            <a:r>
              <a:rPr lang="en-US" sz="3099" u="none">
                <a:solidFill>
                  <a:srgbClr val="F8F8F8"/>
                </a:solidFill>
                <a:latin typeface="IBM Plex Sans"/>
              </a:rPr>
              <a:t>The objective of our presentation on Olist dataset analysis is to deliver </a:t>
            </a:r>
            <a:r>
              <a:rPr lang="en-US" sz="3099" u="none">
                <a:solidFill>
                  <a:srgbClr val="F8F8F8"/>
                </a:solidFill>
                <a:latin typeface="IBM Plex Sans Bold"/>
              </a:rPr>
              <a:t>valuable insights and practical information</a:t>
            </a:r>
            <a:r>
              <a:rPr lang="en-US" sz="3099" u="none">
                <a:solidFill>
                  <a:srgbClr val="F8F8F8"/>
                </a:solidFill>
                <a:latin typeface="IBM Plex Sans"/>
              </a:rPr>
              <a:t> derived from thorough data analysis. </a:t>
            </a:r>
          </a:p>
          <a:p>
            <a:pPr algn="l" marL="669289" indent="-334645" lvl="1">
              <a:lnSpc>
                <a:spcPts val="5269"/>
              </a:lnSpc>
              <a:buFont typeface="Arial"/>
              <a:buChar char="•"/>
            </a:pPr>
            <a:r>
              <a:rPr lang="en-US" sz="3099" u="none">
                <a:solidFill>
                  <a:srgbClr val="F8F8F8"/>
                </a:solidFill>
                <a:latin typeface="IBM Plex Sans"/>
              </a:rPr>
              <a:t>The goal is to uncover </a:t>
            </a:r>
            <a:r>
              <a:rPr lang="en-US" sz="3099" u="none">
                <a:solidFill>
                  <a:srgbClr val="F8F8F8"/>
                </a:solidFill>
                <a:latin typeface="IBM Plex Sans Bold"/>
              </a:rPr>
              <a:t>significant patterns, trends, and relationships</a:t>
            </a:r>
            <a:r>
              <a:rPr lang="en-US" sz="3099" u="none">
                <a:solidFill>
                  <a:srgbClr val="F8F8F8"/>
                </a:solidFill>
                <a:latin typeface="IBM Plex Sans"/>
              </a:rPr>
              <a:t> within the dataset, </a:t>
            </a:r>
            <a:r>
              <a:rPr lang="en-US" sz="3099" u="none">
                <a:solidFill>
                  <a:srgbClr val="F8F8F8"/>
                </a:solidFill>
                <a:latin typeface="IBM Plex Sans Bold"/>
              </a:rPr>
              <a:t>enabling strategic decision-making</a:t>
            </a:r>
            <a:r>
              <a:rPr lang="en-US" sz="3099" u="none">
                <a:solidFill>
                  <a:srgbClr val="F8F8F8"/>
                </a:solidFill>
                <a:latin typeface="IBM Plex Sans"/>
              </a:rPr>
              <a:t> and optimization of various aspects of Olist's operations.</a:t>
            </a:r>
          </a:p>
        </p:txBody>
      </p:sp>
      <p:sp>
        <p:nvSpPr>
          <p:cNvPr name="TextBox 7" id="7"/>
          <p:cNvSpPr txBox="true"/>
          <p:nvPr/>
        </p:nvSpPr>
        <p:spPr>
          <a:xfrm rot="0">
            <a:off x="301322" y="182991"/>
            <a:ext cx="5465321"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3358507">
            <a:off x="-4867113" y="5819285"/>
            <a:ext cx="9337922" cy="7538250"/>
          </a:xfrm>
          <a:custGeom>
            <a:avLst/>
            <a:gdLst/>
            <a:ahLst/>
            <a:cxnLst/>
            <a:rect r="r" b="b" t="t" l="l"/>
            <a:pathLst>
              <a:path h="7538250" w="9337922">
                <a:moveTo>
                  <a:pt x="0" y="0"/>
                </a:moveTo>
                <a:lnTo>
                  <a:pt x="9337922" y="0"/>
                </a:lnTo>
                <a:lnTo>
                  <a:pt x="9337922" y="7538250"/>
                </a:lnTo>
                <a:lnTo>
                  <a:pt x="0" y="7538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8027" y="242004"/>
            <a:ext cx="4856267"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CONTENTS</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989144" y="1500801"/>
            <a:ext cx="15810875" cy="8281036"/>
          </a:xfrm>
          <a:prstGeom prst="rect">
            <a:avLst/>
          </a:prstGeom>
        </p:spPr>
        <p:txBody>
          <a:bodyPr anchor="t" rtlCol="false" tIns="0" lIns="0" bIns="0" rIns="0">
            <a:spAutoFit/>
          </a:bodyPr>
          <a:lstStyle/>
          <a:p>
            <a:pPr marL="777234" indent="-388617" lvl="1">
              <a:lnSpc>
                <a:spcPts val="5039"/>
              </a:lnSpc>
              <a:buFont typeface="Arial"/>
              <a:buChar char="•"/>
            </a:pPr>
            <a:r>
              <a:rPr lang="en-US" sz="3599">
                <a:solidFill>
                  <a:srgbClr val="F8F8F8"/>
                </a:solidFill>
                <a:latin typeface="IBM Plex Sans"/>
              </a:rPr>
              <a:t> Data overview </a:t>
            </a:r>
          </a:p>
          <a:p>
            <a:pPr marL="777234" indent="-388617" lvl="1">
              <a:lnSpc>
                <a:spcPts val="5039"/>
              </a:lnSpc>
              <a:buFont typeface="Arial"/>
              <a:buChar char="•"/>
            </a:pPr>
            <a:r>
              <a:rPr lang="en-US" sz="3599">
                <a:solidFill>
                  <a:srgbClr val="F8F8F8"/>
                </a:solidFill>
                <a:latin typeface="IBM Plex Sans"/>
              </a:rPr>
              <a:t> Weekday vs weekend payment statistics.</a:t>
            </a:r>
          </a:p>
          <a:p>
            <a:pPr marL="777234" indent="-388617" lvl="1">
              <a:lnSpc>
                <a:spcPts val="5039"/>
              </a:lnSpc>
              <a:buFont typeface="Arial"/>
              <a:buChar char="•"/>
            </a:pPr>
            <a:r>
              <a:rPr lang="en-US" sz="3599">
                <a:solidFill>
                  <a:srgbClr val="F8F8F8"/>
                </a:solidFill>
                <a:latin typeface="IBM Plex Sans"/>
              </a:rPr>
              <a:t> Number of orders with review score 5 and payment type credit card.</a:t>
            </a:r>
          </a:p>
          <a:p>
            <a:pPr marL="777234" indent="-388617" lvl="1">
              <a:lnSpc>
                <a:spcPts val="5039"/>
              </a:lnSpc>
              <a:buFont typeface="Arial"/>
              <a:buChar char="•"/>
            </a:pPr>
            <a:r>
              <a:rPr lang="en-US" sz="3599">
                <a:solidFill>
                  <a:srgbClr val="F8F8F8"/>
                </a:solidFill>
                <a:latin typeface="IBM Plex Sans"/>
              </a:rPr>
              <a:t> Average delivery days taken by pet shop.</a:t>
            </a:r>
          </a:p>
          <a:p>
            <a:pPr marL="777234" indent="-388617" lvl="1">
              <a:lnSpc>
                <a:spcPts val="5039"/>
              </a:lnSpc>
              <a:buFont typeface="Arial"/>
              <a:buChar char="•"/>
            </a:pPr>
            <a:r>
              <a:rPr lang="en-US" sz="3599">
                <a:solidFill>
                  <a:srgbClr val="F8F8F8"/>
                </a:solidFill>
                <a:latin typeface="IBM Plex Sans"/>
              </a:rPr>
              <a:t> Average price and payment of Sao Paulo city.</a:t>
            </a:r>
          </a:p>
          <a:p>
            <a:pPr marL="777234" indent="-388617" lvl="1">
              <a:lnSpc>
                <a:spcPts val="5039"/>
              </a:lnSpc>
              <a:buFont typeface="Arial"/>
              <a:buChar char="•"/>
            </a:pPr>
            <a:r>
              <a:rPr lang="en-US" sz="3599">
                <a:solidFill>
                  <a:srgbClr val="F8F8F8"/>
                </a:solidFill>
                <a:latin typeface="IBM Plex Sans"/>
              </a:rPr>
              <a:t> Average shipping days vs review score.</a:t>
            </a:r>
          </a:p>
          <a:p>
            <a:pPr marL="777234" indent="-388617" lvl="1">
              <a:lnSpc>
                <a:spcPts val="5039"/>
              </a:lnSpc>
              <a:buFont typeface="Arial"/>
              <a:buChar char="•"/>
            </a:pPr>
            <a:r>
              <a:rPr lang="en-US" sz="3599">
                <a:solidFill>
                  <a:srgbClr val="F8F8F8"/>
                </a:solidFill>
                <a:latin typeface="IBM Plex Sans"/>
              </a:rPr>
              <a:t> Olist store anaylsis dashboard</a:t>
            </a:r>
          </a:p>
          <a:p>
            <a:pPr marL="777234" indent="-388617" lvl="1">
              <a:lnSpc>
                <a:spcPts val="5039"/>
              </a:lnSpc>
              <a:buFont typeface="Arial"/>
              <a:buChar char="•"/>
            </a:pPr>
            <a:r>
              <a:rPr lang="en-US" sz="3599">
                <a:solidFill>
                  <a:srgbClr val="F8F8F8"/>
                </a:solidFill>
                <a:latin typeface="IBM Plex Sans"/>
              </a:rPr>
              <a:t> Extra KPIs</a:t>
            </a:r>
          </a:p>
          <a:p>
            <a:pPr marL="777234" indent="-388617" lvl="1">
              <a:lnSpc>
                <a:spcPts val="5039"/>
              </a:lnSpc>
              <a:buFont typeface="Arial"/>
              <a:buChar char="•"/>
            </a:pPr>
            <a:r>
              <a:rPr lang="en-US" sz="3599">
                <a:solidFill>
                  <a:srgbClr val="F8F8F8"/>
                </a:solidFill>
                <a:latin typeface="IBM Plex Sans"/>
              </a:rPr>
              <a:t> Excel Dashboard</a:t>
            </a:r>
          </a:p>
          <a:p>
            <a:pPr marL="777234" indent="-388617" lvl="1">
              <a:lnSpc>
                <a:spcPts val="5039"/>
              </a:lnSpc>
              <a:buFont typeface="Arial"/>
              <a:buChar char="•"/>
            </a:pPr>
            <a:r>
              <a:rPr lang="en-US" sz="3599">
                <a:solidFill>
                  <a:srgbClr val="F8F8F8"/>
                </a:solidFill>
                <a:latin typeface="IBM Plex Sans"/>
              </a:rPr>
              <a:t> Power BI Dashboard</a:t>
            </a:r>
          </a:p>
          <a:p>
            <a:pPr marL="777234" indent="-388617" lvl="1">
              <a:lnSpc>
                <a:spcPts val="5039"/>
              </a:lnSpc>
              <a:buFont typeface="Arial"/>
              <a:buChar char="•"/>
            </a:pPr>
            <a:r>
              <a:rPr lang="en-US" sz="3599">
                <a:solidFill>
                  <a:srgbClr val="F8F8F8"/>
                </a:solidFill>
                <a:latin typeface="IBM Plex Sans"/>
              </a:rPr>
              <a:t> Tableau Dashboard</a:t>
            </a:r>
          </a:p>
          <a:p>
            <a:pPr marL="777234" indent="-388617" lvl="1">
              <a:lnSpc>
                <a:spcPts val="5039"/>
              </a:lnSpc>
              <a:buFont typeface="Arial"/>
              <a:buChar char="•"/>
            </a:pPr>
            <a:r>
              <a:rPr lang="en-US" sz="3599">
                <a:solidFill>
                  <a:srgbClr val="F8F8F8"/>
                </a:solidFill>
                <a:latin typeface="IBM Plex Sans"/>
              </a:rPr>
              <a:t> SWOT Analysis </a:t>
            </a:r>
          </a:p>
          <a:p>
            <a:pPr marL="777234" indent="-388617" lvl="1">
              <a:lnSpc>
                <a:spcPts val="5039"/>
              </a:lnSpc>
              <a:buFont typeface="Arial"/>
              <a:buChar char="•"/>
            </a:pPr>
            <a:r>
              <a:rPr lang="en-US" sz="3599">
                <a:solidFill>
                  <a:srgbClr val="F8F8F8"/>
                </a:solidFill>
                <a:latin typeface="IBM Plex Sans"/>
              </a:rPr>
              <a:t> 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996874">
            <a:off x="-4635220" y="6363571"/>
            <a:ext cx="9337922" cy="7538250"/>
          </a:xfrm>
          <a:custGeom>
            <a:avLst/>
            <a:gdLst/>
            <a:ahLst/>
            <a:cxnLst/>
            <a:rect r="r" b="b" t="t" l="l"/>
            <a:pathLst>
              <a:path h="7538250" w="9337922">
                <a:moveTo>
                  <a:pt x="0" y="0"/>
                </a:moveTo>
                <a:lnTo>
                  <a:pt x="9337922" y="0"/>
                </a:lnTo>
                <a:lnTo>
                  <a:pt x="9337922" y="7538250"/>
                </a:lnTo>
                <a:lnTo>
                  <a:pt x="0" y="7538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605644">
            <a:off x="13854125" y="-3154219"/>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374126" y="1878714"/>
            <a:ext cx="11539747" cy="3780790"/>
            <a:chOff x="0" y="0"/>
            <a:chExt cx="15386330" cy="5041053"/>
          </a:xfrm>
        </p:grpSpPr>
        <p:grpSp>
          <p:nvGrpSpPr>
            <p:cNvPr name="Group 6" id="6"/>
            <p:cNvGrpSpPr/>
            <p:nvPr/>
          </p:nvGrpSpPr>
          <p:grpSpPr>
            <a:xfrm rot="0">
              <a:off x="0" y="0"/>
              <a:ext cx="7367557" cy="5041053"/>
              <a:chOff x="0" y="0"/>
              <a:chExt cx="1455320" cy="995764"/>
            </a:xfrm>
          </p:grpSpPr>
          <p:sp>
            <p:nvSpPr>
              <p:cNvPr name="Freeform 7" id="7"/>
              <p:cNvSpPr/>
              <p:nvPr/>
            </p:nvSpPr>
            <p:spPr>
              <a:xfrm flipH="false" flipV="false" rot="0">
                <a:off x="0" y="0"/>
                <a:ext cx="1455320" cy="995764"/>
              </a:xfrm>
              <a:custGeom>
                <a:avLst/>
                <a:gdLst/>
                <a:ahLst/>
                <a:cxnLst/>
                <a:rect r="r" b="b" t="t" l="l"/>
                <a:pathLst>
                  <a:path h="995764" w="1455320">
                    <a:moveTo>
                      <a:pt x="56043" y="0"/>
                    </a:moveTo>
                    <a:lnTo>
                      <a:pt x="1399277" y="0"/>
                    </a:lnTo>
                    <a:cubicBezTo>
                      <a:pt x="1414140" y="0"/>
                      <a:pt x="1428395" y="5905"/>
                      <a:pt x="1438905" y="16415"/>
                    </a:cubicBezTo>
                    <a:cubicBezTo>
                      <a:pt x="1449415" y="26925"/>
                      <a:pt x="1455320" y="41180"/>
                      <a:pt x="1455320" y="56043"/>
                    </a:cubicBezTo>
                    <a:lnTo>
                      <a:pt x="1455320" y="939720"/>
                    </a:lnTo>
                    <a:cubicBezTo>
                      <a:pt x="1455320" y="970672"/>
                      <a:pt x="1430228" y="995764"/>
                      <a:pt x="1399277" y="995764"/>
                    </a:cubicBezTo>
                    <a:lnTo>
                      <a:pt x="56043" y="995764"/>
                    </a:lnTo>
                    <a:cubicBezTo>
                      <a:pt x="41180" y="995764"/>
                      <a:pt x="26925" y="989859"/>
                      <a:pt x="16415" y="979349"/>
                    </a:cubicBezTo>
                    <a:cubicBezTo>
                      <a:pt x="5905" y="968839"/>
                      <a:pt x="0" y="954584"/>
                      <a:pt x="0" y="939720"/>
                    </a:cubicBezTo>
                    <a:lnTo>
                      <a:pt x="0" y="56043"/>
                    </a:lnTo>
                    <a:cubicBezTo>
                      <a:pt x="0" y="41180"/>
                      <a:pt x="5905" y="26925"/>
                      <a:pt x="16415" y="16415"/>
                    </a:cubicBezTo>
                    <a:cubicBezTo>
                      <a:pt x="26925" y="5905"/>
                      <a:pt x="41180" y="0"/>
                      <a:pt x="56043" y="0"/>
                    </a:cubicBezTo>
                    <a:close/>
                  </a:path>
                </a:pathLst>
              </a:custGeom>
              <a:solidFill>
                <a:srgbClr val="FF007E">
                  <a:alpha val="25882"/>
                </a:srgbClr>
              </a:solidFill>
              <a:ln>
                <a:noFill/>
              </a:ln>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9" id="9"/>
            <p:cNvSpPr txBox="true"/>
            <p:nvPr/>
          </p:nvSpPr>
          <p:spPr>
            <a:xfrm rot="0">
              <a:off x="295196" y="326377"/>
              <a:ext cx="6777166" cy="870374"/>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ORDERS</a:t>
              </a:r>
            </a:p>
          </p:txBody>
        </p:sp>
        <p:sp>
          <p:nvSpPr>
            <p:cNvPr name="TextBox 10" id="10"/>
            <p:cNvSpPr txBox="true"/>
            <p:nvPr/>
          </p:nvSpPr>
          <p:spPr>
            <a:xfrm rot="0">
              <a:off x="295196" y="1616908"/>
              <a:ext cx="6777166" cy="2702137"/>
            </a:xfrm>
            <a:prstGeom prst="rect">
              <a:avLst/>
            </a:prstGeom>
          </p:spPr>
          <p:txBody>
            <a:bodyPr anchor="t" rtlCol="false" tIns="0" lIns="0" bIns="0" rIns="0">
              <a:spAutoFit/>
            </a:bodyPr>
            <a:lstStyle/>
            <a:p>
              <a:pPr>
                <a:lnSpc>
                  <a:spcPts val="4059"/>
                </a:lnSpc>
              </a:pPr>
              <a:r>
                <a:rPr lang="en-US" sz="2899">
                  <a:solidFill>
                    <a:srgbClr val="F8F8F8"/>
                  </a:solidFill>
                  <a:latin typeface="IBM Plex Sans"/>
                </a:rPr>
                <a:t>Shipping details, geographical details, customer details, purchase date, delivery date, &amp; order status</a:t>
              </a:r>
            </a:p>
          </p:txBody>
        </p:sp>
        <p:grpSp>
          <p:nvGrpSpPr>
            <p:cNvPr name="Group 11" id="11"/>
            <p:cNvGrpSpPr/>
            <p:nvPr/>
          </p:nvGrpSpPr>
          <p:grpSpPr>
            <a:xfrm rot="0">
              <a:off x="8018772" y="0"/>
              <a:ext cx="7367557" cy="5041053"/>
              <a:chOff x="0" y="0"/>
              <a:chExt cx="1455320" cy="995764"/>
            </a:xfrm>
          </p:grpSpPr>
          <p:sp>
            <p:nvSpPr>
              <p:cNvPr name="Freeform 12" id="12"/>
              <p:cNvSpPr/>
              <p:nvPr/>
            </p:nvSpPr>
            <p:spPr>
              <a:xfrm flipH="false" flipV="false" rot="0">
                <a:off x="0" y="0"/>
                <a:ext cx="1455320" cy="995764"/>
              </a:xfrm>
              <a:custGeom>
                <a:avLst/>
                <a:gdLst/>
                <a:ahLst/>
                <a:cxnLst/>
                <a:rect r="r" b="b" t="t" l="l"/>
                <a:pathLst>
                  <a:path h="995764" w="1455320">
                    <a:moveTo>
                      <a:pt x="56043" y="0"/>
                    </a:moveTo>
                    <a:lnTo>
                      <a:pt x="1399277" y="0"/>
                    </a:lnTo>
                    <a:cubicBezTo>
                      <a:pt x="1414140" y="0"/>
                      <a:pt x="1428395" y="5905"/>
                      <a:pt x="1438905" y="16415"/>
                    </a:cubicBezTo>
                    <a:cubicBezTo>
                      <a:pt x="1449415" y="26925"/>
                      <a:pt x="1455320" y="41180"/>
                      <a:pt x="1455320" y="56043"/>
                    </a:cubicBezTo>
                    <a:lnTo>
                      <a:pt x="1455320" y="939720"/>
                    </a:lnTo>
                    <a:cubicBezTo>
                      <a:pt x="1455320" y="970672"/>
                      <a:pt x="1430228" y="995764"/>
                      <a:pt x="1399277" y="995764"/>
                    </a:cubicBezTo>
                    <a:lnTo>
                      <a:pt x="56043" y="995764"/>
                    </a:lnTo>
                    <a:cubicBezTo>
                      <a:pt x="41180" y="995764"/>
                      <a:pt x="26925" y="989859"/>
                      <a:pt x="16415" y="979349"/>
                    </a:cubicBezTo>
                    <a:cubicBezTo>
                      <a:pt x="5905" y="968839"/>
                      <a:pt x="0" y="954584"/>
                      <a:pt x="0" y="939720"/>
                    </a:cubicBezTo>
                    <a:lnTo>
                      <a:pt x="0" y="56043"/>
                    </a:lnTo>
                    <a:cubicBezTo>
                      <a:pt x="0" y="41180"/>
                      <a:pt x="5905" y="26925"/>
                      <a:pt x="16415" y="16415"/>
                    </a:cubicBezTo>
                    <a:cubicBezTo>
                      <a:pt x="26925" y="5905"/>
                      <a:pt x="41180" y="0"/>
                      <a:pt x="56043" y="0"/>
                    </a:cubicBezTo>
                    <a:close/>
                  </a:path>
                </a:pathLst>
              </a:custGeom>
              <a:solidFill>
                <a:srgbClr val="FF007E">
                  <a:alpha val="25882"/>
                </a:srgbClr>
              </a:solidFill>
              <a:ln>
                <a:noFill/>
              </a:ln>
            </p:spPr>
          </p:sp>
          <p:sp>
            <p:nvSpPr>
              <p:cNvPr name="TextBox 13" id="13"/>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14" id="14"/>
            <p:cNvSpPr txBox="true"/>
            <p:nvPr/>
          </p:nvSpPr>
          <p:spPr>
            <a:xfrm rot="0">
              <a:off x="8313968" y="326377"/>
              <a:ext cx="6777166" cy="870374"/>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CUSTOMERS</a:t>
              </a:r>
            </a:p>
          </p:txBody>
        </p:sp>
        <p:sp>
          <p:nvSpPr>
            <p:cNvPr name="TextBox 15" id="15"/>
            <p:cNvSpPr txBox="true"/>
            <p:nvPr/>
          </p:nvSpPr>
          <p:spPr>
            <a:xfrm rot="0">
              <a:off x="8360090" y="1616908"/>
              <a:ext cx="6777166" cy="2016337"/>
            </a:xfrm>
            <a:prstGeom prst="rect">
              <a:avLst/>
            </a:prstGeom>
          </p:spPr>
          <p:txBody>
            <a:bodyPr anchor="t" rtlCol="false" tIns="0" lIns="0" bIns="0" rIns="0">
              <a:spAutoFit/>
            </a:bodyPr>
            <a:lstStyle/>
            <a:p>
              <a:pPr>
                <a:lnSpc>
                  <a:spcPts val="4059"/>
                </a:lnSpc>
              </a:pPr>
              <a:r>
                <a:rPr lang="en-US" sz="2899">
                  <a:solidFill>
                    <a:srgbClr val="F8F8F8"/>
                  </a:solidFill>
                  <a:latin typeface="IBM Plex Sans"/>
                </a:rPr>
                <a:t>Customer behaviour, reviews, payment statistics, payment types, &amp; geographical details.</a:t>
              </a:r>
            </a:p>
          </p:txBody>
        </p:sp>
      </p:grpSp>
      <p:grpSp>
        <p:nvGrpSpPr>
          <p:cNvPr name="Group 16" id="16"/>
          <p:cNvGrpSpPr/>
          <p:nvPr/>
        </p:nvGrpSpPr>
        <p:grpSpPr>
          <a:xfrm rot="0">
            <a:off x="3374126" y="6049249"/>
            <a:ext cx="5525668" cy="3780790"/>
            <a:chOff x="0" y="0"/>
            <a:chExt cx="7367557" cy="5041053"/>
          </a:xfrm>
        </p:grpSpPr>
        <p:grpSp>
          <p:nvGrpSpPr>
            <p:cNvPr name="Group 17" id="17"/>
            <p:cNvGrpSpPr/>
            <p:nvPr/>
          </p:nvGrpSpPr>
          <p:grpSpPr>
            <a:xfrm rot="0">
              <a:off x="0" y="0"/>
              <a:ext cx="7367557" cy="5041053"/>
              <a:chOff x="0" y="0"/>
              <a:chExt cx="1455320" cy="995764"/>
            </a:xfrm>
          </p:grpSpPr>
          <p:sp>
            <p:nvSpPr>
              <p:cNvPr name="Freeform 18" id="18"/>
              <p:cNvSpPr/>
              <p:nvPr/>
            </p:nvSpPr>
            <p:spPr>
              <a:xfrm flipH="false" flipV="false" rot="0">
                <a:off x="0" y="0"/>
                <a:ext cx="1455320" cy="995764"/>
              </a:xfrm>
              <a:custGeom>
                <a:avLst/>
                <a:gdLst/>
                <a:ahLst/>
                <a:cxnLst/>
                <a:rect r="r" b="b" t="t" l="l"/>
                <a:pathLst>
                  <a:path h="995764" w="1455320">
                    <a:moveTo>
                      <a:pt x="56043" y="0"/>
                    </a:moveTo>
                    <a:lnTo>
                      <a:pt x="1399277" y="0"/>
                    </a:lnTo>
                    <a:cubicBezTo>
                      <a:pt x="1414140" y="0"/>
                      <a:pt x="1428395" y="5905"/>
                      <a:pt x="1438905" y="16415"/>
                    </a:cubicBezTo>
                    <a:cubicBezTo>
                      <a:pt x="1449415" y="26925"/>
                      <a:pt x="1455320" y="41180"/>
                      <a:pt x="1455320" y="56043"/>
                    </a:cubicBezTo>
                    <a:lnTo>
                      <a:pt x="1455320" y="939720"/>
                    </a:lnTo>
                    <a:cubicBezTo>
                      <a:pt x="1455320" y="970672"/>
                      <a:pt x="1430228" y="995764"/>
                      <a:pt x="1399277" y="995764"/>
                    </a:cubicBezTo>
                    <a:lnTo>
                      <a:pt x="56043" y="995764"/>
                    </a:lnTo>
                    <a:cubicBezTo>
                      <a:pt x="41180" y="995764"/>
                      <a:pt x="26925" y="989859"/>
                      <a:pt x="16415" y="979349"/>
                    </a:cubicBezTo>
                    <a:cubicBezTo>
                      <a:pt x="5905" y="968839"/>
                      <a:pt x="0" y="954584"/>
                      <a:pt x="0" y="939720"/>
                    </a:cubicBezTo>
                    <a:lnTo>
                      <a:pt x="0" y="56043"/>
                    </a:lnTo>
                    <a:cubicBezTo>
                      <a:pt x="0" y="41180"/>
                      <a:pt x="5905" y="26925"/>
                      <a:pt x="16415" y="16415"/>
                    </a:cubicBezTo>
                    <a:cubicBezTo>
                      <a:pt x="26925" y="5905"/>
                      <a:pt x="41180" y="0"/>
                      <a:pt x="56043" y="0"/>
                    </a:cubicBezTo>
                    <a:close/>
                  </a:path>
                </a:pathLst>
              </a:custGeom>
              <a:solidFill>
                <a:srgbClr val="FF007E">
                  <a:alpha val="25882"/>
                </a:srgbClr>
              </a:solidFill>
              <a:ln>
                <a:noFill/>
              </a:ln>
            </p:spPr>
          </p:sp>
          <p:sp>
            <p:nvSpPr>
              <p:cNvPr name="TextBox 19" id="19"/>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20" id="20"/>
            <p:cNvSpPr txBox="true"/>
            <p:nvPr/>
          </p:nvSpPr>
          <p:spPr>
            <a:xfrm rot="0">
              <a:off x="295196" y="326377"/>
              <a:ext cx="6777166" cy="870374"/>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PRODUCTS</a:t>
              </a:r>
            </a:p>
          </p:txBody>
        </p:sp>
        <p:sp>
          <p:nvSpPr>
            <p:cNvPr name="TextBox 21" id="21"/>
            <p:cNvSpPr txBox="true"/>
            <p:nvPr/>
          </p:nvSpPr>
          <p:spPr>
            <a:xfrm rot="0">
              <a:off x="341317" y="1616908"/>
              <a:ext cx="6777166" cy="2016337"/>
            </a:xfrm>
            <a:prstGeom prst="rect">
              <a:avLst/>
            </a:prstGeom>
          </p:spPr>
          <p:txBody>
            <a:bodyPr anchor="t" rtlCol="false" tIns="0" lIns="0" bIns="0" rIns="0">
              <a:spAutoFit/>
            </a:bodyPr>
            <a:lstStyle/>
            <a:p>
              <a:pPr>
                <a:lnSpc>
                  <a:spcPts val="4059"/>
                </a:lnSpc>
              </a:pPr>
              <a:r>
                <a:rPr lang="en-US" sz="2899">
                  <a:solidFill>
                    <a:srgbClr val="F8F8F8"/>
                  </a:solidFill>
                  <a:latin typeface="IBM Plex Sans"/>
                </a:rPr>
                <a:t>Product category, review scores, overall experience, &amp; customers feedback</a:t>
              </a:r>
            </a:p>
          </p:txBody>
        </p:sp>
      </p:grpSp>
      <p:grpSp>
        <p:nvGrpSpPr>
          <p:cNvPr name="Group 22" id="22"/>
          <p:cNvGrpSpPr/>
          <p:nvPr/>
        </p:nvGrpSpPr>
        <p:grpSpPr>
          <a:xfrm rot="0">
            <a:off x="9388206" y="6049249"/>
            <a:ext cx="5525668" cy="3780790"/>
            <a:chOff x="0" y="0"/>
            <a:chExt cx="7367557" cy="5041053"/>
          </a:xfrm>
        </p:grpSpPr>
        <p:grpSp>
          <p:nvGrpSpPr>
            <p:cNvPr name="Group 23" id="23"/>
            <p:cNvGrpSpPr/>
            <p:nvPr/>
          </p:nvGrpSpPr>
          <p:grpSpPr>
            <a:xfrm rot="0">
              <a:off x="0" y="0"/>
              <a:ext cx="7367557" cy="5041053"/>
              <a:chOff x="0" y="0"/>
              <a:chExt cx="1455320" cy="995764"/>
            </a:xfrm>
          </p:grpSpPr>
          <p:sp>
            <p:nvSpPr>
              <p:cNvPr name="Freeform 24" id="24"/>
              <p:cNvSpPr/>
              <p:nvPr/>
            </p:nvSpPr>
            <p:spPr>
              <a:xfrm flipH="false" flipV="false" rot="0">
                <a:off x="0" y="0"/>
                <a:ext cx="1455320" cy="995764"/>
              </a:xfrm>
              <a:custGeom>
                <a:avLst/>
                <a:gdLst/>
                <a:ahLst/>
                <a:cxnLst/>
                <a:rect r="r" b="b" t="t" l="l"/>
                <a:pathLst>
                  <a:path h="995764" w="1455320">
                    <a:moveTo>
                      <a:pt x="56043" y="0"/>
                    </a:moveTo>
                    <a:lnTo>
                      <a:pt x="1399277" y="0"/>
                    </a:lnTo>
                    <a:cubicBezTo>
                      <a:pt x="1414140" y="0"/>
                      <a:pt x="1428395" y="5905"/>
                      <a:pt x="1438905" y="16415"/>
                    </a:cubicBezTo>
                    <a:cubicBezTo>
                      <a:pt x="1449415" y="26925"/>
                      <a:pt x="1455320" y="41180"/>
                      <a:pt x="1455320" y="56043"/>
                    </a:cubicBezTo>
                    <a:lnTo>
                      <a:pt x="1455320" y="939720"/>
                    </a:lnTo>
                    <a:cubicBezTo>
                      <a:pt x="1455320" y="970672"/>
                      <a:pt x="1430228" y="995764"/>
                      <a:pt x="1399277" y="995764"/>
                    </a:cubicBezTo>
                    <a:lnTo>
                      <a:pt x="56043" y="995764"/>
                    </a:lnTo>
                    <a:cubicBezTo>
                      <a:pt x="41180" y="995764"/>
                      <a:pt x="26925" y="989859"/>
                      <a:pt x="16415" y="979349"/>
                    </a:cubicBezTo>
                    <a:cubicBezTo>
                      <a:pt x="5905" y="968839"/>
                      <a:pt x="0" y="954584"/>
                      <a:pt x="0" y="939720"/>
                    </a:cubicBezTo>
                    <a:lnTo>
                      <a:pt x="0" y="56043"/>
                    </a:lnTo>
                    <a:cubicBezTo>
                      <a:pt x="0" y="41180"/>
                      <a:pt x="5905" y="26925"/>
                      <a:pt x="16415" y="16415"/>
                    </a:cubicBezTo>
                    <a:cubicBezTo>
                      <a:pt x="26925" y="5905"/>
                      <a:pt x="41180" y="0"/>
                      <a:pt x="56043" y="0"/>
                    </a:cubicBezTo>
                    <a:close/>
                  </a:path>
                </a:pathLst>
              </a:custGeom>
              <a:solidFill>
                <a:srgbClr val="FF007E">
                  <a:alpha val="25882"/>
                </a:srgbClr>
              </a:solidFill>
              <a:ln>
                <a:noFill/>
              </a:ln>
            </p:spPr>
          </p:sp>
          <p:sp>
            <p:nvSpPr>
              <p:cNvPr name="TextBox 25" id="25"/>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p>
            </p:txBody>
          </p:sp>
        </p:grpSp>
        <p:sp>
          <p:nvSpPr>
            <p:cNvPr name="TextBox 26" id="26"/>
            <p:cNvSpPr txBox="true"/>
            <p:nvPr/>
          </p:nvSpPr>
          <p:spPr>
            <a:xfrm rot="0">
              <a:off x="295196" y="326377"/>
              <a:ext cx="6777166" cy="870374"/>
            </a:xfrm>
            <a:prstGeom prst="rect">
              <a:avLst/>
            </a:prstGeom>
          </p:spPr>
          <p:txBody>
            <a:bodyPr anchor="t" rtlCol="false" tIns="0" lIns="0" bIns="0" rIns="0">
              <a:spAutoFit/>
            </a:bodyPr>
            <a:lstStyle/>
            <a:p>
              <a:pPr algn="ctr" marL="0" indent="0" lvl="0">
                <a:lnSpc>
                  <a:spcPts val="5329"/>
                </a:lnSpc>
                <a:spcBef>
                  <a:spcPct val="0"/>
                </a:spcBef>
              </a:pPr>
              <a:r>
                <a:rPr lang="en-US" sz="4099" spc="356">
                  <a:solidFill>
                    <a:srgbClr val="F8F8F8"/>
                  </a:solidFill>
                  <a:latin typeface="Be Vietnam Ultra-Bold"/>
                </a:rPr>
                <a:t>SELLERS</a:t>
              </a:r>
            </a:p>
          </p:txBody>
        </p:sp>
        <p:sp>
          <p:nvSpPr>
            <p:cNvPr name="TextBox 27" id="27"/>
            <p:cNvSpPr txBox="true"/>
            <p:nvPr/>
          </p:nvSpPr>
          <p:spPr>
            <a:xfrm rot="0">
              <a:off x="590391" y="1736502"/>
              <a:ext cx="5769579" cy="1330537"/>
            </a:xfrm>
            <a:prstGeom prst="rect">
              <a:avLst/>
            </a:prstGeom>
          </p:spPr>
          <p:txBody>
            <a:bodyPr anchor="t" rtlCol="false" tIns="0" lIns="0" bIns="0" rIns="0">
              <a:spAutoFit/>
            </a:bodyPr>
            <a:lstStyle/>
            <a:p>
              <a:pPr>
                <a:lnSpc>
                  <a:spcPts val="4059"/>
                </a:lnSpc>
              </a:pPr>
              <a:r>
                <a:rPr lang="en-US" sz="2899">
                  <a:solidFill>
                    <a:srgbClr val="F8F8F8"/>
                  </a:solidFill>
                  <a:latin typeface="IBM Plex Sans"/>
                </a:rPr>
                <a:t>Seller id, seller name, &amp; geolocation</a:t>
              </a:r>
            </a:p>
          </p:txBody>
        </p:sp>
      </p:grpSp>
      <p:sp>
        <p:nvSpPr>
          <p:cNvPr name="TextBox 28" id="28"/>
          <p:cNvSpPr txBox="true"/>
          <p:nvPr/>
        </p:nvSpPr>
        <p:spPr>
          <a:xfrm rot="0">
            <a:off x="5923255" y="167783"/>
            <a:ext cx="6441490"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Data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386370" y="2278150"/>
            <a:ext cx="10633482" cy="7380483"/>
          </a:xfrm>
          <a:prstGeom prst="rect">
            <a:avLst/>
          </a:prstGeom>
        </p:spPr>
        <p:txBody>
          <a:bodyPr anchor="t" rtlCol="false" tIns="0" lIns="0" bIns="0" rIns="0">
            <a:spAutoFit/>
          </a:bodyPr>
          <a:lstStyle/>
          <a:p>
            <a:pPr marL="576139" indent="-288069" lvl="1">
              <a:lnSpc>
                <a:spcPts val="4563"/>
              </a:lnSpc>
              <a:buFont typeface="Arial"/>
              <a:buChar char="•"/>
            </a:pPr>
            <a:r>
              <a:rPr lang="en-US" sz="2668" spc="301">
                <a:solidFill>
                  <a:srgbClr val="01003B"/>
                </a:solidFill>
                <a:latin typeface="Be Vietnam"/>
              </a:rPr>
              <a:t>As per the chart we observed that the sales was </a:t>
            </a:r>
            <a:r>
              <a:rPr lang="en-US" sz="2668" spc="301">
                <a:solidFill>
                  <a:srgbClr val="01003B"/>
                </a:solidFill>
                <a:latin typeface="Be Vietnam Ultra-Bold"/>
              </a:rPr>
              <a:t>more on the weekday than on the weekend</a:t>
            </a:r>
            <a:r>
              <a:rPr lang="en-US" sz="2668" spc="301">
                <a:solidFill>
                  <a:srgbClr val="01003B"/>
                </a:solidFill>
                <a:latin typeface="Be Vietnam"/>
              </a:rPr>
              <a:t>.</a:t>
            </a:r>
          </a:p>
          <a:p>
            <a:pPr marL="576139" indent="-288069" lvl="1">
              <a:lnSpc>
                <a:spcPts val="4563"/>
              </a:lnSpc>
              <a:buFont typeface="Arial"/>
              <a:buChar char="•"/>
            </a:pPr>
            <a:r>
              <a:rPr lang="en-US" sz="2668" spc="301">
                <a:solidFill>
                  <a:srgbClr val="01003B"/>
                </a:solidFill>
                <a:latin typeface="Be Vietnam"/>
              </a:rPr>
              <a:t>Attract customers with </a:t>
            </a:r>
            <a:r>
              <a:rPr lang="en-US" sz="2668" spc="301">
                <a:solidFill>
                  <a:srgbClr val="01003B"/>
                </a:solidFill>
                <a:latin typeface="Be Vietnam Ultra-Bold"/>
              </a:rPr>
              <a:t>exclusive weekend offers</a:t>
            </a:r>
            <a:r>
              <a:rPr lang="en-US" sz="2668" spc="301">
                <a:solidFill>
                  <a:srgbClr val="01003B"/>
                </a:solidFill>
                <a:latin typeface="Be Vietnam"/>
              </a:rPr>
              <a:t>, limited-time discounts, deals, and promotions.</a:t>
            </a:r>
          </a:p>
          <a:p>
            <a:pPr marL="576139" indent="-288069" lvl="1">
              <a:lnSpc>
                <a:spcPts val="4563"/>
              </a:lnSpc>
              <a:buFont typeface="Arial"/>
              <a:buChar char="•"/>
            </a:pPr>
            <a:r>
              <a:rPr lang="en-US" sz="2668" spc="301">
                <a:solidFill>
                  <a:srgbClr val="01003B"/>
                </a:solidFill>
                <a:latin typeface="Be Vietnam"/>
              </a:rPr>
              <a:t>Enhance the </a:t>
            </a:r>
            <a:r>
              <a:rPr lang="en-US" sz="2668" spc="301">
                <a:solidFill>
                  <a:srgbClr val="01003B"/>
                </a:solidFill>
                <a:latin typeface="Be Vietnam Ultra-Bold"/>
              </a:rPr>
              <a:t>website </a:t>
            </a:r>
            <a:r>
              <a:rPr lang="en-US" sz="2668" spc="301">
                <a:solidFill>
                  <a:srgbClr val="01003B"/>
                </a:solidFill>
                <a:latin typeface="Be Vietnam"/>
              </a:rPr>
              <a:t>and </a:t>
            </a:r>
            <a:r>
              <a:rPr lang="en-US" sz="2668" spc="301">
                <a:solidFill>
                  <a:srgbClr val="01003B"/>
                </a:solidFill>
                <a:latin typeface="Be Vietnam Ultra-Bold"/>
              </a:rPr>
              <a:t>mobile app</a:t>
            </a:r>
            <a:r>
              <a:rPr lang="en-US" sz="2668" spc="301">
                <a:solidFill>
                  <a:srgbClr val="01003B"/>
                </a:solidFill>
                <a:latin typeface="Be Vietnam"/>
              </a:rPr>
              <a:t> for a flawless weekend user experience. Prioritize </a:t>
            </a:r>
            <a:r>
              <a:rPr lang="en-US" sz="2668" spc="301">
                <a:solidFill>
                  <a:srgbClr val="01003B"/>
                </a:solidFill>
                <a:latin typeface="Be Vietnam Ultra-Bold"/>
              </a:rPr>
              <a:t>mobile-friendliness, reduce load times,</a:t>
            </a:r>
            <a:r>
              <a:rPr lang="en-US" sz="2668" spc="301">
                <a:solidFill>
                  <a:srgbClr val="01003B"/>
                </a:solidFill>
                <a:latin typeface="Be Vietnam"/>
              </a:rPr>
              <a:t> and streamline the purchasing process for seamless interactions.</a:t>
            </a:r>
          </a:p>
          <a:p>
            <a:pPr marL="576139" indent="-288069" lvl="1">
              <a:lnSpc>
                <a:spcPts val="4563"/>
              </a:lnSpc>
              <a:buFont typeface="Arial"/>
              <a:buChar char="•"/>
            </a:pPr>
            <a:r>
              <a:rPr lang="en-US" sz="2668" spc="301">
                <a:solidFill>
                  <a:srgbClr val="01003B"/>
                </a:solidFill>
                <a:latin typeface="Be Vietnam"/>
              </a:rPr>
              <a:t>Use customer data and past purchase history to </a:t>
            </a:r>
            <a:r>
              <a:rPr lang="en-US" sz="2668" spc="301">
                <a:solidFill>
                  <a:srgbClr val="01003B"/>
                </a:solidFill>
                <a:latin typeface="Be Vietnam Ultra-Bold"/>
              </a:rPr>
              <a:t>personalize offers</a:t>
            </a:r>
            <a:r>
              <a:rPr lang="en-US" sz="2668" spc="301">
                <a:solidFill>
                  <a:srgbClr val="01003B"/>
                </a:solidFill>
                <a:latin typeface="Be Vietnam"/>
              </a:rPr>
              <a:t> and recommendations for individual customers, increasing the likelihood of a weekend sale.</a:t>
            </a:r>
          </a:p>
        </p:txBody>
      </p:sp>
      <p:grpSp>
        <p:nvGrpSpPr>
          <p:cNvPr name="Group 3" id="3"/>
          <p:cNvGrpSpPr/>
          <p:nvPr/>
        </p:nvGrpSpPr>
        <p:grpSpPr>
          <a:xfrm rot="0">
            <a:off x="195017" y="181480"/>
            <a:ext cx="17824835" cy="1794759"/>
            <a:chOff x="0" y="0"/>
            <a:chExt cx="4694607" cy="472694"/>
          </a:xfrm>
        </p:grpSpPr>
        <p:sp>
          <p:nvSpPr>
            <p:cNvPr name="Freeform 4" id="4"/>
            <p:cNvSpPr/>
            <p:nvPr/>
          </p:nvSpPr>
          <p:spPr>
            <a:xfrm flipH="false" flipV="false" rot="0">
              <a:off x="0" y="0"/>
              <a:ext cx="4694607" cy="472694"/>
            </a:xfrm>
            <a:custGeom>
              <a:avLst/>
              <a:gdLst/>
              <a:ahLst/>
              <a:cxnLst/>
              <a:rect r="r" b="b" t="t" l="l"/>
              <a:pathLst>
                <a:path h="472694" w="4694607">
                  <a:moveTo>
                    <a:pt x="10858" y="0"/>
                  </a:moveTo>
                  <a:lnTo>
                    <a:pt x="4683749" y="0"/>
                  </a:lnTo>
                  <a:cubicBezTo>
                    <a:pt x="4686628" y="0"/>
                    <a:pt x="4689390" y="1144"/>
                    <a:pt x="4691426" y="3180"/>
                  </a:cubicBezTo>
                  <a:cubicBezTo>
                    <a:pt x="4693463" y="5217"/>
                    <a:pt x="4694607" y="7979"/>
                    <a:pt x="4694607" y="10858"/>
                  </a:cubicBezTo>
                  <a:lnTo>
                    <a:pt x="4694607" y="461835"/>
                  </a:lnTo>
                  <a:cubicBezTo>
                    <a:pt x="4694607" y="464715"/>
                    <a:pt x="4693463" y="467477"/>
                    <a:pt x="4691426" y="469513"/>
                  </a:cubicBezTo>
                  <a:cubicBezTo>
                    <a:pt x="4689390" y="471550"/>
                    <a:pt x="4686628" y="472694"/>
                    <a:pt x="4683749" y="472694"/>
                  </a:cubicBezTo>
                  <a:lnTo>
                    <a:pt x="10858" y="472694"/>
                  </a:lnTo>
                  <a:cubicBezTo>
                    <a:pt x="7979" y="472694"/>
                    <a:pt x="5217" y="471550"/>
                    <a:pt x="3180" y="469513"/>
                  </a:cubicBezTo>
                  <a:cubicBezTo>
                    <a:pt x="1144" y="467477"/>
                    <a:pt x="0" y="464715"/>
                    <a:pt x="0" y="461835"/>
                  </a:cubicBezTo>
                  <a:lnTo>
                    <a:pt x="0" y="10858"/>
                  </a:lnTo>
                  <a:cubicBezTo>
                    <a:pt x="0" y="7979"/>
                    <a:pt x="1144" y="5217"/>
                    <a:pt x="3180" y="3180"/>
                  </a:cubicBezTo>
                  <a:cubicBezTo>
                    <a:pt x="5217" y="1144"/>
                    <a:pt x="7979" y="0"/>
                    <a:pt x="10858" y="0"/>
                  </a:cubicBezTo>
                  <a:close/>
                </a:path>
              </a:pathLst>
            </a:custGeom>
            <a:solidFill>
              <a:srgbClr val="FF007E"/>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0" y="606918"/>
            <a:ext cx="18288000"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F8F8F8"/>
                </a:solidFill>
                <a:latin typeface="Archivo Black"/>
              </a:rPr>
              <a:t>WEEKDAY VS WEEKEND PAYMENT STATISTICS</a:t>
            </a:r>
          </a:p>
        </p:txBody>
      </p:sp>
      <p:sp>
        <p:nvSpPr>
          <p:cNvPr name="Freeform 7" id="7"/>
          <p:cNvSpPr/>
          <p:nvPr/>
        </p:nvSpPr>
        <p:spPr>
          <a:xfrm flipH="false" flipV="false" rot="0">
            <a:off x="1028700" y="3279662"/>
            <a:ext cx="6484242" cy="5109817"/>
          </a:xfrm>
          <a:custGeom>
            <a:avLst/>
            <a:gdLst/>
            <a:ahLst/>
            <a:cxnLst/>
            <a:rect r="r" b="b" t="t" l="l"/>
            <a:pathLst>
              <a:path h="5109817" w="6484242">
                <a:moveTo>
                  <a:pt x="0" y="0"/>
                </a:moveTo>
                <a:lnTo>
                  <a:pt x="6484242" y="0"/>
                </a:lnTo>
                <a:lnTo>
                  <a:pt x="6484242" y="5109817"/>
                </a:lnTo>
                <a:lnTo>
                  <a:pt x="0" y="5109817"/>
                </a:lnTo>
                <a:lnTo>
                  <a:pt x="0" y="0"/>
                </a:lnTo>
                <a:close/>
              </a:path>
            </a:pathLst>
          </a:custGeom>
          <a:blipFill>
            <a:blip r:embed="rId2"/>
            <a:stretch>
              <a:fillRect l="-20983" t="-7420" r="-17333" b="-8293"/>
            </a:stretch>
          </a:blipFill>
        </p:spPr>
      </p:sp>
      <p:sp>
        <p:nvSpPr>
          <p:cNvPr name="Freeform 8" id="8"/>
          <p:cNvSpPr/>
          <p:nvPr/>
        </p:nvSpPr>
        <p:spPr>
          <a:xfrm flipH="false" flipV="false" rot="2494035">
            <a:off x="-2830384" y="6859706"/>
            <a:ext cx="7092618" cy="4797189"/>
          </a:xfrm>
          <a:custGeom>
            <a:avLst/>
            <a:gdLst/>
            <a:ahLst/>
            <a:cxnLst/>
            <a:rect r="r" b="b" t="t" l="l"/>
            <a:pathLst>
              <a:path h="4797189" w="7092618">
                <a:moveTo>
                  <a:pt x="0" y="0"/>
                </a:moveTo>
                <a:lnTo>
                  <a:pt x="7092618" y="0"/>
                </a:lnTo>
                <a:lnTo>
                  <a:pt x="7092618" y="4797188"/>
                </a:lnTo>
                <a:lnTo>
                  <a:pt x="0" y="4797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false" rot="0">
            <a:off x="16957953" y="9124680"/>
            <a:ext cx="135384" cy="224703"/>
          </a:xfrm>
          <a:custGeom>
            <a:avLst/>
            <a:gdLst/>
            <a:ahLst/>
            <a:cxnLst/>
            <a:rect r="r" b="b" t="t" l="l"/>
            <a:pathLst>
              <a:path h="224703" w="135384">
                <a:moveTo>
                  <a:pt x="135383" y="0"/>
                </a:moveTo>
                <a:lnTo>
                  <a:pt x="0" y="0"/>
                </a:lnTo>
                <a:lnTo>
                  <a:pt x="0" y="224703"/>
                </a:lnTo>
                <a:lnTo>
                  <a:pt x="135383" y="224703"/>
                </a:lnTo>
                <a:lnTo>
                  <a:pt x="135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64555" y="2389136"/>
            <a:ext cx="7855297" cy="5714974"/>
          </a:xfrm>
          <a:custGeom>
            <a:avLst/>
            <a:gdLst/>
            <a:ahLst/>
            <a:cxnLst/>
            <a:rect r="r" b="b" t="t" l="l"/>
            <a:pathLst>
              <a:path h="5714974" w="7855297">
                <a:moveTo>
                  <a:pt x="0" y="0"/>
                </a:moveTo>
                <a:lnTo>
                  <a:pt x="7855297" y="0"/>
                </a:lnTo>
                <a:lnTo>
                  <a:pt x="7855297" y="5714974"/>
                </a:lnTo>
                <a:lnTo>
                  <a:pt x="0" y="5714974"/>
                </a:lnTo>
                <a:lnTo>
                  <a:pt x="0" y="0"/>
                </a:lnTo>
                <a:close/>
              </a:path>
            </a:pathLst>
          </a:custGeom>
          <a:blipFill>
            <a:blip r:embed="rId4"/>
            <a:stretch>
              <a:fillRect l="-20862" t="0" r="-22830" b="0"/>
            </a:stretch>
          </a:blipFill>
        </p:spPr>
      </p:sp>
      <p:grpSp>
        <p:nvGrpSpPr>
          <p:cNvPr name="Group 4" id="4"/>
          <p:cNvGrpSpPr/>
          <p:nvPr/>
        </p:nvGrpSpPr>
        <p:grpSpPr>
          <a:xfrm rot="0">
            <a:off x="0" y="181480"/>
            <a:ext cx="18288000" cy="1794759"/>
            <a:chOff x="0" y="0"/>
            <a:chExt cx="24384000" cy="2393012"/>
          </a:xfrm>
        </p:grpSpPr>
        <p:grpSp>
          <p:nvGrpSpPr>
            <p:cNvPr name="Group 5" id="5"/>
            <p:cNvGrpSpPr/>
            <p:nvPr/>
          </p:nvGrpSpPr>
          <p:grpSpPr>
            <a:xfrm rot="0">
              <a:off x="260022" y="0"/>
              <a:ext cx="23766447" cy="2393012"/>
              <a:chOff x="0" y="0"/>
              <a:chExt cx="4694607" cy="472694"/>
            </a:xfrm>
          </p:grpSpPr>
          <p:sp>
            <p:nvSpPr>
              <p:cNvPr name="Freeform 6" id="6"/>
              <p:cNvSpPr/>
              <p:nvPr/>
            </p:nvSpPr>
            <p:spPr>
              <a:xfrm flipH="false" flipV="false" rot="0">
                <a:off x="0" y="0"/>
                <a:ext cx="4694607" cy="472694"/>
              </a:xfrm>
              <a:custGeom>
                <a:avLst/>
                <a:gdLst/>
                <a:ahLst/>
                <a:cxnLst/>
                <a:rect r="r" b="b" t="t" l="l"/>
                <a:pathLst>
                  <a:path h="472694" w="4694607">
                    <a:moveTo>
                      <a:pt x="10858" y="0"/>
                    </a:moveTo>
                    <a:lnTo>
                      <a:pt x="4683749" y="0"/>
                    </a:lnTo>
                    <a:cubicBezTo>
                      <a:pt x="4686628" y="0"/>
                      <a:pt x="4689390" y="1144"/>
                      <a:pt x="4691426" y="3180"/>
                    </a:cubicBezTo>
                    <a:cubicBezTo>
                      <a:pt x="4693463" y="5217"/>
                      <a:pt x="4694607" y="7979"/>
                      <a:pt x="4694607" y="10858"/>
                    </a:cubicBezTo>
                    <a:lnTo>
                      <a:pt x="4694607" y="461835"/>
                    </a:lnTo>
                    <a:cubicBezTo>
                      <a:pt x="4694607" y="464715"/>
                      <a:pt x="4693463" y="467477"/>
                      <a:pt x="4691426" y="469513"/>
                    </a:cubicBezTo>
                    <a:cubicBezTo>
                      <a:pt x="4689390" y="471550"/>
                      <a:pt x="4686628" y="472694"/>
                      <a:pt x="4683749" y="472694"/>
                    </a:cubicBezTo>
                    <a:lnTo>
                      <a:pt x="10858" y="472694"/>
                    </a:lnTo>
                    <a:cubicBezTo>
                      <a:pt x="7979" y="472694"/>
                      <a:pt x="5217" y="471550"/>
                      <a:pt x="3180" y="469513"/>
                    </a:cubicBezTo>
                    <a:cubicBezTo>
                      <a:pt x="1144" y="467477"/>
                      <a:pt x="0" y="464715"/>
                      <a:pt x="0" y="461835"/>
                    </a:cubicBezTo>
                    <a:lnTo>
                      <a:pt x="0" y="10858"/>
                    </a:lnTo>
                    <a:cubicBezTo>
                      <a:pt x="0" y="7979"/>
                      <a:pt x="1144" y="5217"/>
                      <a:pt x="3180" y="3180"/>
                    </a:cubicBezTo>
                    <a:cubicBezTo>
                      <a:pt x="5217" y="1144"/>
                      <a:pt x="7979" y="0"/>
                      <a:pt x="10858" y="0"/>
                    </a:cubicBezTo>
                    <a:close/>
                  </a:path>
                </a:pathLst>
              </a:custGeom>
              <a:solidFill>
                <a:srgbClr val="CB6CE6">
                  <a:alpha val="92941"/>
                </a:srgbClr>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0" y="167200"/>
              <a:ext cx="24384000" cy="2112206"/>
            </a:xfrm>
            <a:prstGeom prst="rect">
              <a:avLst/>
            </a:prstGeom>
          </p:spPr>
          <p:txBody>
            <a:bodyPr anchor="t" rtlCol="false" tIns="0" lIns="0" bIns="0" rIns="0">
              <a:spAutoFit/>
            </a:bodyPr>
            <a:lstStyle/>
            <a:p>
              <a:pPr algn="ctr" marL="0" indent="0" lvl="0">
                <a:lnSpc>
                  <a:spcPts val="6431"/>
                </a:lnSpc>
                <a:spcBef>
                  <a:spcPct val="0"/>
                </a:spcBef>
              </a:pPr>
              <a:r>
                <a:rPr lang="en-US" sz="4660" spc="163">
                  <a:solidFill>
                    <a:srgbClr val="F8F8F8"/>
                  </a:solidFill>
                  <a:latin typeface="Archivo Black"/>
                </a:rPr>
                <a:t>NUMBER 0F ORDERS WITH REVIEW SCORE 5 AND PAYMENT TYPE AS CREDIT CARD</a:t>
              </a:r>
            </a:p>
          </p:txBody>
        </p:sp>
      </p:grpSp>
      <p:sp>
        <p:nvSpPr>
          <p:cNvPr name="TextBox 9" id="9"/>
          <p:cNvSpPr txBox="true"/>
          <p:nvPr/>
        </p:nvSpPr>
        <p:spPr>
          <a:xfrm rot="0">
            <a:off x="76200" y="2887197"/>
            <a:ext cx="10289599" cy="6237483"/>
          </a:xfrm>
          <a:prstGeom prst="rect">
            <a:avLst/>
          </a:prstGeom>
        </p:spPr>
        <p:txBody>
          <a:bodyPr anchor="t" rtlCol="false" tIns="0" lIns="0" bIns="0" rIns="0">
            <a:spAutoFit/>
          </a:bodyPr>
          <a:lstStyle/>
          <a:p>
            <a:pPr marL="576139" indent="-288069" lvl="1">
              <a:lnSpc>
                <a:spcPts val="4563"/>
              </a:lnSpc>
              <a:buFont typeface="Arial"/>
              <a:buChar char="•"/>
            </a:pPr>
            <a:r>
              <a:rPr lang="en-US" sz="2668" spc="301">
                <a:solidFill>
                  <a:srgbClr val="01003B"/>
                </a:solidFill>
                <a:latin typeface="Be Vietnam"/>
              </a:rPr>
              <a:t>After analyzing the data, we found that the number of orders with a review score of 5 and payment type as credit card is </a:t>
            </a:r>
            <a:r>
              <a:rPr lang="en-US" sz="2668" spc="301">
                <a:solidFill>
                  <a:srgbClr val="01003B"/>
                </a:solidFill>
                <a:latin typeface="Be Vietnam Ultra-Bold"/>
              </a:rPr>
              <a:t>44333</a:t>
            </a:r>
            <a:r>
              <a:rPr lang="en-US" sz="2668" spc="301">
                <a:solidFill>
                  <a:srgbClr val="01003B"/>
                </a:solidFill>
                <a:latin typeface="Be Vietnam"/>
              </a:rPr>
              <a:t>. </a:t>
            </a:r>
          </a:p>
          <a:p>
            <a:pPr marL="576139" indent="-288069" lvl="1">
              <a:lnSpc>
                <a:spcPts val="4563"/>
              </a:lnSpc>
              <a:buFont typeface="Arial"/>
              <a:buChar char="•"/>
            </a:pPr>
            <a:r>
              <a:rPr lang="en-US" sz="2668" spc="301">
                <a:solidFill>
                  <a:srgbClr val="01003B"/>
                </a:solidFill>
                <a:latin typeface="Be Vietnam"/>
              </a:rPr>
              <a:t>Customers who rated their orders with a score of 5 represent a </a:t>
            </a:r>
            <a:r>
              <a:rPr lang="en-US" sz="2668" spc="301">
                <a:solidFill>
                  <a:srgbClr val="01003B"/>
                </a:solidFill>
                <a:latin typeface="Be Vietnam Ultra-Bold"/>
              </a:rPr>
              <a:t>highly satisfied</a:t>
            </a:r>
            <a:r>
              <a:rPr lang="en-US" sz="2668" spc="301">
                <a:solidFill>
                  <a:srgbClr val="01003B"/>
                </a:solidFill>
                <a:latin typeface="Be Vietnam"/>
              </a:rPr>
              <a:t> segment, indicating positive experiences with their purchases.</a:t>
            </a:r>
          </a:p>
          <a:p>
            <a:pPr marL="576139" indent="-288069" lvl="1">
              <a:lnSpc>
                <a:spcPts val="4563"/>
              </a:lnSpc>
              <a:buFont typeface="Arial"/>
              <a:buChar char="•"/>
            </a:pPr>
            <a:r>
              <a:rPr lang="en-US" sz="2668" spc="301">
                <a:solidFill>
                  <a:srgbClr val="01003B"/>
                </a:solidFill>
                <a:latin typeface="Be Vietnam"/>
              </a:rPr>
              <a:t>The prevalence of credit card payments among these highly satisfied customers suggests that credit cards are a </a:t>
            </a:r>
            <a:r>
              <a:rPr lang="en-US" sz="2668" spc="301">
                <a:solidFill>
                  <a:srgbClr val="01003B"/>
                </a:solidFill>
                <a:latin typeface="Be Vietnam Ultra-Bold"/>
              </a:rPr>
              <a:t>preferred and reliable</a:t>
            </a:r>
            <a:r>
              <a:rPr lang="en-US" sz="2668" spc="301">
                <a:solidFill>
                  <a:srgbClr val="01003B"/>
                </a:solidFill>
                <a:latin typeface="Be Vietnam"/>
              </a:rPr>
              <a:t> payment method for </a:t>
            </a:r>
            <a:r>
              <a:rPr lang="en-US" sz="2668" spc="301">
                <a:solidFill>
                  <a:srgbClr val="01003B"/>
                </a:solidFill>
                <a:latin typeface="Be Vietnam Ultra-Bold"/>
              </a:rPr>
              <a:t>successful </a:t>
            </a:r>
            <a:r>
              <a:rPr lang="en-US" sz="2668" spc="301">
                <a:solidFill>
                  <a:srgbClr val="01003B"/>
                </a:solidFill>
                <a:latin typeface="Be Vietnam"/>
              </a:rPr>
              <a:t>transactions.</a:t>
            </a:r>
          </a:p>
        </p:txBody>
      </p:sp>
      <p:sp>
        <p:nvSpPr>
          <p:cNvPr name="Freeform 10" id="10"/>
          <p:cNvSpPr/>
          <p:nvPr/>
        </p:nvSpPr>
        <p:spPr>
          <a:xfrm flipH="false" flipV="false" rot="-2075788">
            <a:off x="14164385" y="7669012"/>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42322" y="8750960"/>
            <a:ext cx="19151870" cy="9114142"/>
            <a:chOff x="0" y="0"/>
            <a:chExt cx="25535827" cy="12152189"/>
          </a:xfrm>
        </p:grpSpPr>
        <p:sp>
          <p:nvSpPr>
            <p:cNvPr name="Freeform 3" id="3"/>
            <p:cNvSpPr/>
            <p:nvPr/>
          </p:nvSpPr>
          <p:spPr>
            <a:xfrm flipH="false" flipV="false" rot="0">
              <a:off x="0" y="383530"/>
              <a:ext cx="14103200" cy="11385128"/>
            </a:xfrm>
            <a:custGeom>
              <a:avLst/>
              <a:gdLst/>
              <a:ahLst/>
              <a:cxnLst/>
              <a:rect r="r" b="b" t="t" l="l"/>
              <a:pathLst>
                <a:path h="11385128" w="14103200">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4539" y="0"/>
              <a:ext cx="10761288" cy="12152189"/>
            </a:xfrm>
            <a:custGeom>
              <a:avLst/>
              <a:gdLst/>
              <a:ahLst/>
              <a:cxnLst/>
              <a:rect r="r" b="b" t="t" l="l"/>
              <a:pathLst>
                <a:path h="12152189" w="10761288">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grpSp>
        <p:nvGrpSpPr>
          <p:cNvPr name="Group 5" id="5"/>
          <p:cNvGrpSpPr/>
          <p:nvPr/>
        </p:nvGrpSpPr>
        <p:grpSpPr>
          <a:xfrm rot="0">
            <a:off x="195017" y="131320"/>
            <a:ext cx="17824835" cy="1794759"/>
            <a:chOff x="0" y="0"/>
            <a:chExt cx="4694607" cy="472694"/>
          </a:xfrm>
        </p:grpSpPr>
        <p:sp>
          <p:nvSpPr>
            <p:cNvPr name="Freeform 6" id="6"/>
            <p:cNvSpPr/>
            <p:nvPr/>
          </p:nvSpPr>
          <p:spPr>
            <a:xfrm flipH="false" flipV="false" rot="0">
              <a:off x="0" y="0"/>
              <a:ext cx="4694607" cy="472694"/>
            </a:xfrm>
            <a:custGeom>
              <a:avLst/>
              <a:gdLst/>
              <a:ahLst/>
              <a:cxnLst/>
              <a:rect r="r" b="b" t="t" l="l"/>
              <a:pathLst>
                <a:path h="472694" w="4694607">
                  <a:moveTo>
                    <a:pt x="10858" y="0"/>
                  </a:moveTo>
                  <a:lnTo>
                    <a:pt x="4683749" y="0"/>
                  </a:lnTo>
                  <a:cubicBezTo>
                    <a:pt x="4686628" y="0"/>
                    <a:pt x="4689390" y="1144"/>
                    <a:pt x="4691426" y="3180"/>
                  </a:cubicBezTo>
                  <a:cubicBezTo>
                    <a:pt x="4693463" y="5217"/>
                    <a:pt x="4694607" y="7979"/>
                    <a:pt x="4694607" y="10858"/>
                  </a:cubicBezTo>
                  <a:lnTo>
                    <a:pt x="4694607" y="461835"/>
                  </a:lnTo>
                  <a:cubicBezTo>
                    <a:pt x="4694607" y="464715"/>
                    <a:pt x="4693463" y="467477"/>
                    <a:pt x="4691426" y="469513"/>
                  </a:cubicBezTo>
                  <a:cubicBezTo>
                    <a:pt x="4689390" y="471550"/>
                    <a:pt x="4686628" y="472694"/>
                    <a:pt x="4683749" y="472694"/>
                  </a:cubicBezTo>
                  <a:lnTo>
                    <a:pt x="10858" y="472694"/>
                  </a:lnTo>
                  <a:cubicBezTo>
                    <a:pt x="7979" y="472694"/>
                    <a:pt x="5217" y="471550"/>
                    <a:pt x="3180" y="469513"/>
                  </a:cubicBezTo>
                  <a:cubicBezTo>
                    <a:pt x="1144" y="467477"/>
                    <a:pt x="0" y="464715"/>
                    <a:pt x="0" y="461835"/>
                  </a:cubicBezTo>
                  <a:lnTo>
                    <a:pt x="0" y="10858"/>
                  </a:lnTo>
                  <a:cubicBezTo>
                    <a:pt x="0" y="7979"/>
                    <a:pt x="1144" y="5217"/>
                    <a:pt x="3180" y="3180"/>
                  </a:cubicBezTo>
                  <a:cubicBezTo>
                    <a:pt x="5217" y="1144"/>
                    <a:pt x="7979" y="0"/>
                    <a:pt x="10858" y="0"/>
                  </a:cubicBezTo>
                  <a:close/>
                </a:path>
              </a:pathLst>
            </a:custGeom>
            <a:solidFill>
              <a:srgbClr val="FF007E">
                <a:alpha val="92941"/>
              </a:srgbClr>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81294" y="2455032"/>
            <a:ext cx="8613750" cy="6295928"/>
          </a:xfrm>
          <a:custGeom>
            <a:avLst/>
            <a:gdLst/>
            <a:ahLst/>
            <a:cxnLst/>
            <a:rect r="r" b="b" t="t" l="l"/>
            <a:pathLst>
              <a:path h="6295928" w="8613750">
                <a:moveTo>
                  <a:pt x="0" y="0"/>
                </a:moveTo>
                <a:lnTo>
                  <a:pt x="8613750" y="0"/>
                </a:lnTo>
                <a:lnTo>
                  <a:pt x="8613750" y="6295928"/>
                </a:lnTo>
                <a:lnTo>
                  <a:pt x="0" y="6295928"/>
                </a:lnTo>
                <a:lnTo>
                  <a:pt x="0" y="0"/>
                </a:lnTo>
                <a:close/>
              </a:path>
            </a:pathLst>
          </a:custGeom>
          <a:blipFill>
            <a:blip r:embed="rId6"/>
            <a:stretch>
              <a:fillRect l="0" t="0" r="0" b="0"/>
            </a:stretch>
          </a:blipFill>
        </p:spPr>
      </p:sp>
      <p:sp>
        <p:nvSpPr>
          <p:cNvPr name="TextBox 9" id="9"/>
          <p:cNvSpPr txBox="true"/>
          <p:nvPr/>
        </p:nvSpPr>
        <p:spPr>
          <a:xfrm rot="0">
            <a:off x="0" y="581904"/>
            <a:ext cx="18288000" cy="798342"/>
          </a:xfrm>
          <a:prstGeom prst="rect">
            <a:avLst/>
          </a:prstGeom>
        </p:spPr>
        <p:txBody>
          <a:bodyPr anchor="t" rtlCol="false" tIns="0" lIns="0" bIns="0" rIns="0">
            <a:spAutoFit/>
          </a:bodyPr>
          <a:lstStyle/>
          <a:p>
            <a:pPr algn="ctr" marL="0" indent="0" lvl="0">
              <a:lnSpc>
                <a:spcPts val="6431"/>
              </a:lnSpc>
              <a:spcBef>
                <a:spcPct val="0"/>
              </a:spcBef>
            </a:pPr>
            <a:r>
              <a:rPr lang="en-US" sz="4660" spc="163">
                <a:solidFill>
                  <a:srgbClr val="F8F8F8"/>
                </a:solidFill>
                <a:latin typeface="Archivo Black"/>
              </a:rPr>
              <a:t>AVERAGE DELIVERY DAYS TAKEN BY PET SHOP</a:t>
            </a:r>
          </a:p>
        </p:txBody>
      </p:sp>
      <p:sp>
        <p:nvSpPr>
          <p:cNvPr name="TextBox 10" id="10"/>
          <p:cNvSpPr txBox="true"/>
          <p:nvPr/>
        </p:nvSpPr>
        <p:spPr>
          <a:xfrm rot="0">
            <a:off x="7122692" y="2331207"/>
            <a:ext cx="10586857" cy="6808983"/>
          </a:xfrm>
          <a:prstGeom prst="rect">
            <a:avLst/>
          </a:prstGeom>
        </p:spPr>
        <p:txBody>
          <a:bodyPr anchor="t" rtlCol="false" tIns="0" lIns="0" bIns="0" rIns="0">
            <a:spAutoFit/>
          </a:bodyPr>
          <a:lstStyle/>
          <a:p>
            <a:pPr marL="576139" indent="-288069" lvl="1">
              <a:lnSpc>
                <a:spcPts val="4563"/>
              </a:lnSpc>
              <a:buFont typeface="Arial"/>
              <a:buChar char="•"/>
            </a:pPr>
            <a:r>
              <a:rPr lang="en-US" sz="2668" spc="301">
                <a:solidFill>
                  <a:srgbClr val="01003B"/>
                </a:solidFill>
                <a:latin typeface="Be Vietnam"/>
              </a:rPr>
              <a:t>After analyzing the data, we found that the </a:t>
            </a:r>
            <a:r>
              <a:rPr lang="en-US" sz="2668" spc="301">
                <a:solidFill>
                  <a:srgbClr val="01003B"/>
                </a:solidFill>
                <a:latin typeface="Be Vietnam Ultra-Bold"/>
              </a:rPr>
              <a:t>average delivery days for the pet shop were 11 days.</a:t>
            </a:r>
          </a:p>
          <a:p>
            <a:pPr marL="576139" indent="-288069" lvl="1">
              <a:lnSpc>
                <a:spcPts val="4563"/>
              </a:lnSpc>
              <a:buFont typeface="Arial"/>
              <a:buChar char="•"/>
            </a:pPr>
            <a:r>
              <a:rPr lang="en-US" sz="2668" spc="301">
                <a:solidFill>
                  <a:srgbClr val="01003B"/>
                </a:solidFill>
                <a:latin typeface="Be Vietnam"/>
              </a:rPr>
              <a:t>Segment the data based on </a:t>
            </a:r>
            <a:r>
              <a:rPr lang="en-US" sz="2668" spc="301">
                <a:solidFill>
                  <a:srgbClr val="01003B"/>
                </a:solidFill>
                <a:latin typeface="Be Vietnam Ultra-Bold"/>
              </a:rPr>
              <a:t>delivery locations</a:t>
            </a:r>
            <a:r>
              <a:rPr lang="en-US" sz="2668" spc="301">
                <a:solidFill>
                  <a:srgbClr val="01003B"/>
                </a:solidFill>
                <a:latin typeface="Be Vietnam"/>
              </a:rPr>
              <a:t> to determine if there are any variations in delivery days across different </a:t>
            </a:r>
            <a:r>
              <a:rPr lang="en-US" sz="2668" spc="301">
                <a:solidFill>
                  <a:srgbClr val="01003B"/>
                </a:solidFill>
                <a:latin typeface="Be Vietnam Ultra-Bold"/>
              </a:rPr>
              <a:t>regions</a:t>
            </a:r>
            <a:r>
              <a:rPr lang="en-US" sz="2668" spc="301">
                <a:solidFill>
                  <a:srgbClr val="01003B"/>
                </a:solidFill>
                <a:latin typeface="Be Vietnam"/>
              </a:rPr>
              <a:t>.</a:t>
            </a:r>
          </a:p>
          <a:p>
            <a:pPr marL="576139" indent="-288069" lvl="1">
              <a:lnSpc>
                <a:spcPts val="4563"/>
              </a:lnSpc>
              <a:buFont typeface="Arial"/>
              <a:buChar char="•"/>
            </a:pPr>
            <a:r>
              <a:rPr lang="en-US" sz="2668" spc="301">
                <a:solidFill>
                  <a:srgbClr val="01003B"/>
                </a:solidFill>
                <a:latin typeface="Be Vietnam"/>
              </a:rPr>
              <a:t>Explore the impact of delivery services used </a:t>
            </a:r>
            <a:r>
              <a:rPr lang="en-US" sz="2668" spc="301">
                <a:solidFill>
                  <a:srgbClr val="01003B"/>
                </a:solidFill>
                <a:latin typeface="Be Vietnam Ultra-Bold"/>
              </a:rPr>
              <a:t>(e.g., internal delivery team, third-party logistics)</a:t>
            </a:r>
            <a:r>
              <a:rPr lang="en-US" sz="2668" spc="301">
                <a:solidFill>
                  <a:srgbClr val="01003B"/>
                </a:solidFill>
                <a:latin typeface="Be Vietnam"/>
              </a:rPr>
              <a:t> on delivery days.</a:t>
            </a:r>
          </a:p>
          <a:p>
            <a:pPr marL="576139" indent="-288069" lvl="1">
              <a:lnSpc>
                <a:spcPts val="4563"/>
              </a:lnSpc>
              <a:buFont typeface="Arial"/>
              <a:buChar char="•"/>
            </a:pPr>
            <a:r>
              <a:rPr lang="en-US" sz="2668" spc="301">
                <a:solidFill>
                  <a:srgbClr val="01003B"/>
                </a:solidFill>
                <a:latin typeface="Be Vietnam"/>
              </a:rPr>
              <a:t>Investigate any correlations between </a:t>
            </a:r>
            <a:r>
              <a:rPr lang="en-US" sz="2668" spc="301">
                <a:solidFill>
                  <a:srgbClr val="01003B"/>
                </a:solidFill>
                <a:latin typeface="Be Vietnam Ultra-Bold"/>
              </a:rPr>
              <a:t>order volume</a:t>
            </a:r>
            <a:r>
              <a:rPr lang="en-US" sz="2668" spc="301">
                <a:solidFill>
                  <a:srgbClr val="01003B"/>
                </a:solidFill>
                <a:latin typeface="Be Vietnam"/>
              </a:rPr>
              <a:t> and delivery days to assess if increased order volumes affect </a:t>
            </a:r>
            <a:r>
              <a:rPr lang="en-US" sz="2668" spc="301">
                <a:solidFill>
                  <a:srgbClr val="01003B"/>
                </a:solidFill>
                <a:latin typeface="Be Vietnam Ultra-Bold"/>
              </a:rPr>
              <a:t>delivery efficiency</a:t>
            </a:r>
            <a:r>
              <a:rPr lang="en-US" sz="2668" spc="301">
                <a:solidFill>
                  <a:srgbClr val="01003B"/>
                </a:solidFill>
                <a:latin typeface="Be Vietnam"/>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181480"/>
            <a:ext cx="18288000" cy="1794759"/>
            <a:chOff x="0" y="0"/>
            <a:chExt cx="24384000" cy="2393012"/>
          </a:xfrm>
        </p:grpSpPr>
        <p:grpSp>
          <p:nvGrpSpPr>
            <p:cNvPr name="Group 3" id="3"/>
            <p:cNvGrpSpPr/>
            <p:nvPr/>
          </p:nvGrpSpPr>
          <p:grpSpPr>
            <a:xfrm rot="0">
              <a:off x="260022" y="0"/>
              <a:ext cx="23766447" cy="2393012"/>
              <a:chOff x="0" y="0"/>
              <a:chExt cx="4694607" cy="472694"/>
            </a:xfrm>
          </p:grpSpPr>
          <p:sp>
            <p:nvSpPr>
              <p:cNvPr name="Freeform 4" id="4"/>
              <p:cNvSpPr/>
              <p:nvPr/>
            </p:nvSpPr>
            <p:spPr>
              <a:xfrm flipH="false" flipV="false" rot="0">
                <a:off x="0" y="0"/>
                <a:ext cx="4694607" cy="472694"/>
              </a:xfrm>
              <a:custGeom>
                <a:avLst/>
                <a:gdLst/>
                <a:ahLst/>
                <a:cxnLst/>
                <a:rect r="r" b="b" t="t" l="l"/>
                <a:pathLst>
                  <a:path h="472694" w="4694607">
                    <a:moveTo>
                      <a:pt x="10858" y="0"/>
                    </a:moveTo>
                    <a:lnTo>
                      <a:pt x="4683749" y="0"/>
                    </a:lnTo>
                    <a:cubicBezTo>
                      <a:pt x="4686628" y="0"/>
                      <a:pt x="4689390" y="1144"/>
                      <a:pt x="4691426" y="3180"/>
                    </a:cubicBezTo>
                    <a:cubicBezTo>
                      <a:pt x="4693463" y="5217"/>
                      <a:pt x="4694607" y="7979"/>
                      <a:pt x="4694607" y="10858"/>
                    </a:cubicBezTo>
                    <a:lnTo>
                      <a:pt x="4694607" y="461835"/>
                    </a:lnTo>
                    <a:cubicBezTo>
                      <a:pt x="4694607" y="464715"/>
                      <a:pt x="4693463" y="467477"/>
                      <a:pt x="4691426" y="469513"/>
                    </a:cubicBezTo>
                    <a:cubicBezTo>
                      <a:pt x="4689390" y="471550"/>
                      <a:pt x="4686628" y="472694"/>
                      <a:pt x="4683749" y="472694"/>
                    </a:cubicBezTo>
                    <a:lnTo>
                      <a:pt x="10858" y="472694"/>
                    </a:lnTo>
                    <a:cubicBezTo>
                      <a:pt x="7979" y="472694"/>
                      <a:pt x="5217" y="471550"/>
                      <a:pt x="3180" y="469513"/>
                    </a:cubicBezTo>
                    <a:cubicBezTo>
                      <a:pt x="1144" y="467477"/>
                      <a:pt x="0" y="464715"/>
                      <a:pt x="0" y="461835"/>
                    </a:cubicBezTo>
                    <a:lnTo>
                      <a:pt x="0" y="10858"/>
                    </a:lnTo>
                    <a:cubicBezTo>
                      <a:pt x="0" y="7979"/>
                      <a:pt x="1144" y="5217"/>
                      <a:pt x="3180" y="3180"/>
                    </a:cubicBezTo>
                    <a:cubicBezTo>
                      <a:pt x="5217" y="1144"/>
                      <a:pt x="7979" y="0"/>
                      <a:pt x="10858" y="0"/>
                    </a:cubicBezTo>
                    <a:close/>
                  </a:path>
                </a:pathLst>
              </a:custGeom>
              <a:solidFill>
                <a:srgbClr val="CB6CE6">
                  <a:alpha val="92941"/>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0" y="186250"/>
              <a:ext cx="24384000" cy="2023052"/>
            </a:xfrm>
            <a:prstGeom prst="rect">
              <a:avLst/>
            </a:prstGeom>
          </p:spPr>
          <p:txBody>
            <a:bodyPr anchor="t" rtlCol="false" tIns="0" lIns="0" bIns="0" rIns="0">
              <a:spAutoFit/>
            </a:bodyPr>
            <a:lstStyle/>
            <a:p>
              <a:pPr algn="ctr" marL="0" indent="0" lvl="0">
                <a:lnSpc>
                  <a:spcPts val="6155"/>
                </a:lnSpc>
                <a:spcBef>
                  <a:spcPct val="0"/>
                </a:spcBef>
              </a:pPr>
              <a:r>
                <a:rPr lang="en-US" sz="4460" spc="156">
                  <a:solidFill>
                    <a:srgbClr val="F8F8F8"/>
                  </a:solidFill>
                  <a:latin typeface="Archivo Black"/>
                </a:rPr>
                <a:t>AVERAGE PAYMENT VALUE &amp; PRICE OF SAO PAULO CITY</a:t>
              </a:r>
            </a:p>
          </p:txBody>
        </p:sp>
      </p:grpSp>
      <p:sp>
        <p:nvSpPr>
          <p:cNvPr name="TextBox 7" id="7"/>
          <p:cNvSpPr txBox="true"/>
          <p:nvPr/>
        </p:nvSpPr>
        <p:spPr>
          <a:xfrm rot="0">
            <a:off x="313570" y="2378308"/>
            <a:ext cx="9855544" cy="6808983"/>
          </a:xfrm>
          <a:prstGeom prst="rect">
            <a:avLst/>
          </a:prstGeom>
        </p:spPr>
        <p:txBody>
          <a:bodyPr anchor="t" rtlCol="false" tIns="0" lIns="0" bIns="0" rIns="0">
            <a:spAutoFit/>
          </a:bodyPr>
          <a:lstStyle/>
          <a:p>
            <a:pPr marL="576139" indent="-288069" lvl="1">
              <a:lnSpc>
                <a:spcPts val="4563"/>
              </a:lnSpc>
              <a:buFont typeface="Arial"/>
              <a:buChar char="•"/>
            </a:pPr>
            <a:r>
              <a:rPr lang="en-US" sz="2668" spc="301">
                <a:solidFill>
                  <a:srgbClr val="01003B"/>
                </a:solidFill>
                <a:latin typeface="Be Vietnam"/>
              </a:rPr>
              <a:t>Upon analyzing the data, we found that the average payment value in Sao Paulo City is 153. This metric provides insights into the </a:t>
            </a:r>
            <a:r>
              <a:rPr lang="en-US" sz="2668" spc="301">
                <a:solidFill>
                  <a:srgbClr val="01003B"/>
                </a:solidFill>
                <a:latin typeface="Be Vietnam Ultra-Bold"/>
              </a:rPr>
              <a:t>spending habits</a:t>
            </a:r>
            <a:r>
              <a:rPr lang="en-US" sz="2668" spc="301">
                <a:solidFill>
                  <a:srgbClr val="01003B"/>
                </a:solidFill>
                <a:latin typeface="Be Vietnam"/>
              </a:rPr>
              <a:t> and </a:t>
            </a:r>
            <a:r>
              <a:rPr lang="en-US" sz="2668" spc="301">
                <a:solidFill>
                  <a:srgbClr val="01003B"/>
                </a:solidFill>
                <a:latin typeface="Be Vietnam Ultra-Bold"/>
              </a:rPr>
              <a:t>purchasing power of consumers</a:t>
            </a:r>
            <a:r>
              <a:rPr lang="en-US" sz="2668" spc="301">
                <a:solidFill>
                  <a:srgbClr val="01003B"/>
                </a:solidFill>
                <a:latin typeface="Be Vietnam"/>
              </a:rPr>
              <a:t> in the city.</a:t>
            </a:r>
          </a:p>
          <a:p>
            <a:pPr marL="576139" indent="-288069" lvl="1">
              <a:lnSpc>
                <a:spcPts val="4563"/>
              </a:lnSpc>
              <a:buFont typeface="Arial"/>
              <a:buChar char="•"/>
            </a:pPr>
            <a:r>
              <a:rPr lang="en-US" sz="2668" spc="301">
                <a:solidFill>
                  <a:srgbClr val="01003B"/>
                </a:solidFill>
                <a:latin typeface="Be Vietnam"/>
              </a:rPr>
              <a:t>Based on the dataset, the average price of </a:t>
            </a:r>
            <a:r>
              <a:rPr lang="en-US" sz="2668" spc="301">
                <a:solidFill>
                  <a:srgbClr val="01003B"/>
                </a:solidFill>
                <a:latin typeface="Be Vietnam Ultra-Bold"/>
              </a:rPr>
              <a:t>goods and services</a:t>
            </a:r>
            <a:r>
              <a:rPr lang="en-US" sz="2668" spc="301">
                <a:solidFill>
                  <a:srgbClr val="01003B"/>
                </a:solidFill>
                <a:latin typeface="Be Vietnam"/>
              </a:rPr>
              <a:t> in Sao Paulo City is 108. This metric helps gauge the cost of living and economic activity in the region.</a:t>
            </a:r>
          </a:p>
          <a:p>
            <a:pPr marL="576139" indent="-288069" lvl="1">
              <a:lnSpc>
                <a:spcPts val="4563"/>
              </a:lnSpc>
              <a:buFont typeface="Arial"/>
              <a:buChar char="•"/>
            </a:pPr>
            <a:r>
              <a:rPr lang="en-US" sz="2668" spc="301">
                <a:solidFill>
                  <a:srgbClr val="01003B"/>
                </a:solidFill>
                <a:latin typeface="Be Vietnam"/>
              </a:rPr>
              <a:t>The average price reveals the </a:t>
            </a:r>
            <a:r>
              <a:rPr lang="en-US" sz="2668" spc="301">
                <a:solidFill>
                  <a:srgbClr val="01003B"/>
                </a:solidFill>
                <a:latin typeface="Be Vietnam Ultra-Bold"/>
              </a:rPr>
              <a:t>general price level</a:t>
            </a:r>
            <a:r>
              <a:rPr lang="en-US" sz="2668" spc="301">
                <a:solidFill>
                  <a:srgbClr val="01003B"/>
                </a:solidFill>
                <a:latin typeface="Be Vietnam"/>
              </a:rPr>
              <a:t> and </a:t>
            </a:r>
            <a:r>
              <a:rPr lang="en-US" sz="2668" spc="301">
                <a:solidFill>
                  <a:srgbClr val="01003B"/>
                </a:solidFill>
                <a:latin typeface="Be Vietnam Ultra-Bold"/>
              </a:rPr>
              <a:t>affordability of goods and services</a:t>
            </a:r>
            <a:r>
              <a:rPr lang="en-US" sz="2668" spc="301">
                <a:solidFill>
                  <a:srgbClr val="01003B"/>
                </a:solidFill>
                <a:latin typeface="Be Vietnam"/>
              </a:rPr>
              <a:t> in Sao Paulo City.</a:t>
            </a:r>
          </a:p>
        </p:txBody>
      </p:sp>
      <p:sp>
        <p:nvSpPr>
          <p:cNvPr name="Freeform 8" id="8"/>
          <p:cNvSpPr/>
          <p:nvPr/>
        </p:nvSpPr>
        <p:spPr>
          <a:xfrm flipH="false" flipV="false" rot="0">
            <a:off x="12536122" y="8917021"/>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169115" y="4414315"/>
            <a:ext cx="7592478" cy="2949947"/>
            <a:chOff x="0" y="0"/>
            <a:chExt cx="10123304" cy="3933263"/>
          </a:xfrm>
        </p:grpSpPr>
        <p:sp>
          <p:nvSpPr>
            <p:cNvPr name="Freeform 10" id="10"/>
            <p:cNvSpPr/>
            <p:nvPr/>
          </p:nvSpPr>
          <p:spPr>
            <a:xfrm flipH="false" flipV="false" rot="0">
              <a:off x="0" y="0"/>
              <a:ext cx="10123304" cy="3933263"/>
            </a:xfrm>
            <a:custGeom>
              <a:avLst/>
              <a:gdLst/>
              <a:ahLst/>
              <a:cxnLst/>
              <a:rect r="r" b="b" t="t" l="l"/>
              <a:pathLst>
                <a:path h="3933263" w="10123304">
                  <a:moveTo>
                    <a:pt x="0" y="0"/>
                  </a:moveTo>
                  <a:lnTo>
                    <a:pt x="10123304" y="0"/>
                  </a:lnTo>
                  <a:lnTo>
                    <a:pt x="10123304" y="3933263"/>
                  </a:lnTo>
                  <a:lnTo>
                    <a:pt x="0" y="3933263"/>
                  </a:lnTo>
                  <a:lnTo>
                    <a:pt x="0" y="0"/>
                  </a:lnTo>
                  <a:close/>
                </a:path>
              </a:pathLst>
            </a:custGeom>
            <a:blipFill>
              <a:blip r:embed="rId4"/>
              <a:stretch>
                <a:fillRect l="0" t="-41588" r="-7383" b="-38195"/>
              </a:stretch>
            </a:blipFill>
          </p:spPr>
        </p:sp>
        <p:sp>
          <p:nvSpPr>
            <p:cNvPr name="TextBox 11" id="11"/>
            <p:cNvSpPr txBox="true"/>
            <p:nvPr/>
          </p:nvSpPr>
          <p:spPr>
            <a:xfrm rot="0">
              <a:off x="908663" y="582649"/>
              <a:ext cx="3389889" cy="655369"/>
            </a:xfrm>
            <a:prstGeom prst="rect">
              <a:avLst/>
            </a:prstGeom>
          </p:spPr>
          <p:txBody>
            <a:bodyPr anchor="t" rtlCol="false" tIns="0" lIns="0" bIns="0" rIns="0">
              <a:spAutoFit/>
            </a:bodyPr>
            <a:lstStyle/>
            <a:p>
              <a:pPr>
                <a:lnSpc>
                  <a:spcPts val="4563"/>
                </a:lnSpc>
              </a:pPr>
              <a:r>
                <a:rPr lang="en-US" sz="2668" spc="301">
                  <a:solidFill>
                    <a:srgbClr val="F8F8F8"/>
                  </a:solidFill>
                  <a:latin typeface="Be Vietnam Ultra-Bold"/>
                </a:rPr>
                <a:t>Avg price</a:t>
              </a:r>
            </a:p>
          </p:txBody>
        </p:sp>
        <p:sp>
          <p:nvSpPr>
            <p:cNvPr name="TextBox 12" id="12"/>
            <p:cNvSpPr txBox="true"/>
            <p:nvPr/>
          </p:nvSpPr>
          <p:spPr>
            <a:xfrm rot="0">
              <a:off x="908663" y="2345983"/>
              <a:ext cx="5210045" cy="655369"/>
            </a:xfrm>
            <a:prstGeom prst="rect">
              <a:avLst/>
            </a:prstGeom>
          </p:spPr>
          <p:txBody>
            <a:bodyPr anchor="t" rtlCol="false" tIns="0" lIns="0" bIns="0" rIns="0">
              <a:spAutoFit/>
            </a:bodyPr>
            <a:lstStyle/>
            <a:p>
              <a:pPr>
                <a:lnSpc>
                  <a:spcPts val="4563"/>
                </a:lnSpc>
              </a:pPr>
              <a:r>
                <a:rPr lang="en-US" sz="2668" spc="301">
                  <a:solidFill>
                    <a:srgbClr val="F8F8F8"/>
                  </a:solidFill>
                  <a:latin typeface="Be Vietnam Ultra-Bold"/>
                </a:rPr>
                <a:t>Avg payment value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DAFqTu3wI-I</dc:identifier>
  <dcterms:modified xsi:type="dcterms:W3CDTF">2011-08-01T06:04:30Z</dcterms:modified>
  <cp:revision>1</cp:revision>
  <dc:title>Copy of Olist ecommerce analysis</dc:title>
</cp:coreProperties>
</file>